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3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5E4BAA7-DCF3-475D-8291-C2D3DBF4325C}" type="datetimeFigureOut">
              <a:rPr lang="en-US" smtClean="0"/>
              <a:t>2/4/2013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F5E8616-1B3D-499C-A3D9-B4C0951215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5E4BAA7-DCF3-475D-8291-C2D3DBF4325C}" type="datetimeFigureOut">
              <a:rPr lang="en-US" smtClean="0"/>
              <a:t>2/4/2013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5E8616-1B3D-499C-A3D9-B4C0951215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5E4BAA7-DCF3-475D-8291-C2D3DBF4325C}" type="datetimeFigureOut">
              <a:rPr lang="en-US" smtClean="0"/>
              <a:t>2/4/2013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5E8616-1B3D-499C-A3D9-B4C0951215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5E4BAA7-DCF3-475D-8291-C2D3DBF4325C}" type="datetimeFigureOut">
              <a:rPr lang="en-US" smtClean="0"/>
              <a:t>2/4/2013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5E8616-1B3D-499C-A3D9-B4C09512153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5E4BAA7-DCF3-475D-8291-C2D3DBF4325C}" type="datetimeFigureOut">
              <a:rPr lang="en-US" smtClean="0"/>
              <a:t>2/4/2013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5E8616-1B3D-499C-A3D9-B4C09512153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5E4BAA7-DCF3-475D-8291-C2D3DBF4325C}" type="datetimeFigureOut">
              <a:rPr lang="en-US" smtClean="0"/>
              <a:t>2/4/2013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5E8616-1B3D-499C-A3D9-B4C09512153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5E4BAA7-DCF3-475D-8291-C2D3DBF4325C}" type="datetimeFigureOut">
              <a:rPr lang="en-US" smtClean="0"/>
              <a:t>2/4/2013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5E8616-1B3D-499C-A3D9-B4C09512153E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5E4BAA7-DCF3-475D-8291-C2D3DBF4325C}" type="datetimeFigureOut">
              <a:rPr lang="en-US" smtClean="0"/>
              <a:t>2/4/2013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5E8616-1B3D-499C-A3D9-B4C09512153E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5E4BAA7-DCF3-475D-8291-C2D3DBF4325C}" type="datetimeFigureOut">
              <a:rPr lang="en-US" smtClean="0"/>
              <a:t>2/4/2013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5E8616-1B3D-499C-A3D9-B4C0951215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F5E4BAA7-DCF3-475D-8291-C2D3DBF4325C}" type="datetimeFigureOut">
              <a:rPr lang="en-US" smtClean="0"/>
              <a:t>2/4/2013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5E8616-1B3D-499C-A3D9-B4C09512153E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5E4BAA7-DCF3-475D-8291-C2D3DBF4325C}" type="datetimeFigureOut">
              <a:rPr lang="en-US" smtClean="0"/>
              <a:t>2/4/2013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F5E8616-1B3D-499C-A3D9-B4C09512153E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F5E4BAA7-DCF3-475D-8291-C2D3DBF4325C}" type="datetimeFigureOut">
              <a:rPr lang="en-US" smtClean="0"/>
              <a:t>2/4/2013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F5E8616-1B3D-499C-A3D9-B4C09512153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Chapter 8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accent2"/>
                </a:solidFill>
              </a:rPr>
              <a:t>Introduction to Metabolism</a:t>
            </a:r>
            <a:endParaRPr lang="en-US" sz="3600" dirty="0">
              <a:solidFill>
                <a:schemeClr val="accent2"/>
              </a:solidFill>
            </a:endParaRPr>
          </a:p>
        </p:txBody>
      </p:sp>
      <p:pic>
        <p:nvPicPr>
          <p:cNvPr id="4" name="Picture 5" descr="08_04bBiologicalOrder-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309926"/>
            <a:ext cx="4267200" cy="3061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Thermodynamics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is the study of energy transformations</a:t>
            </a:r>
          </a:p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 isolated system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such as that approximated by liquid in a thermos, is isolated from its surroundings</a:t>
            </a:r>
          </a:p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 an open system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energy and matter can be transferred between the system and its surroundings</a:t>
            </a: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Organisms are open systems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0" dirty="0" smtClean="0">
                <a:solidFill>
                  <a:schemeClr val="accent2"/>
                </a:solidFill>
                <a:effectLst/>
              </a:rPr>
              <a:t>The Laws of Energy Transformation</a:t>
            </a:r>
            <a:endParaRPr lang="en-US" b="0" dirty="0">
              <a:solidFill>
                <a:schemeClr val="accent2"/>
              </a:solidFill>
              <a:effectLst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According to the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first law of thermodynamics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the energy of the universe is constant</a:t>
            </a:r>
          </a:p>
          <a:p>
            <a:pPr marL="990600" lvl="1" indent="-317500"/>
            <a:r>
              <a:rPr lang="en-US" sz="3200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Energy can be transferred and transformed, but it cannot be created or destroyed</a:t>
            </a: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The first law is also called the principle of conservation of energy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0" dirty="0" smtClean="0">
                <a:solidFill>
                  <a:schemeClr val="accent2"/>
                </a:solidFill>
                <a:effectLst/>
              </a:rPr>
              <a:t>The First Law of Thermodynamics</a:t>
            </a:r>
            <a:endParaRPr lang="en-US" b="0" dirty="0">
              <a:solidFill>
                <a:schemeClr val="accent2"/>
              </a:solidFill>
              <a:effectLst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50838" indent="-350838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During every energy transfer or transformation, some energy is unusable, and is often lost as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heat</a:t>
            </a:r>
          </a:p>
          <a:p>
            <a:pPr marL="350838" indent="-350838"/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350838" indent="-350838">
              <a:lnSpc>
                <a:spcPct val="96000"/>
              </a:lnSpc>
              <a:spcBef>
                <a:spcPts val="600"/>
              </a:spcBef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According to the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second law of thermodynamics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990600" lvl="1" indent="-317500">
              <a:lnSpc>
                <a:spcPct val="96000"/>
              </a:lnSpc>
              <a:spcBef>
                <a:spcPts val="600"/>
              </a:spcBef>
            </a:pPr>
            <a:r>
              <a:rPr lang="en-US" sz="3200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Every energy transfer or transformation increases the </a:t>
            </a:r>
            <a:r>
              <a:rPr lang="en-US" sz="3200" b="1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entropy </a:t>
            </a:r>
            <a:r>
              <a:rPr lang="en-US" sz="3200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(disorder) of the universe</a:t>
            </a:r>
          </a:p>
          <a:p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b="0" dirty="0" smtClean="0">
                <a:solidFill>
                  <a:srgbClr val="FF0000"/>
                </a:solidFill>
                <a:effectLst/>
              </a:rPr>
              <a:t>The Second Law of Thermodynamics</a:t>
            </a:r>
            <a:endParaRPr lang="en-US" b="0" dirty="0">
              <a:solidFill>
                <a:srgbClr val="FF0000"/>
              </a:solidFill>
              <a:effectLst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b="0" dirty="0" smtClean="0">
                <a:solidFill>
                  <a:srgbClr val="FF0000"/>
                </a:solidFill>
                <a:effectLst/>
              </a:rPr>
              <a:t>The Second Law of Thermodynamics</a:t>
            </a:r>
            <a:endParaRPr lang="en-US" dirty="0"/>
          </a:p>
        </p:txBody>
      </p:sp>
      <p:pic>
        <p:nvPicPr>
          <p:cNvPr id="4" name="Picture 27" descr="08_03_ThermodynamicsLaw-U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311863"/>
            <a:ext cx="8229600" cy="2864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381000" y="4724400"/>
            <a:ext cx="33634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First law of thermodynamics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572000" y="4800600"/>
            <a:ext cx="3677610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b="1" dirty="0" smtClean="0"/>
              <a:t>Second law of thermodynamics</a:t>
            </a:r>
            <a:endParaRPr lang="en-US" b="1" dirty="0"/>
          </a:p>
        </p:txBody>
      </p:sp>
      <p:sp>
        <p:nvSpPr>
          <p:cNvPr id="7" name="Rectangle 6"/>
          <p:cNvSpPr/>
          <p:nvPr/>
        </p:nvSpPr>
        <p:spPr>
          <a:xfrm>
            <a:off x="2286000" y="3133535"/>
            <a:ext cx="4572000" cy="5909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n-US" b="1" dirty="0" smtClean="0">
                <a:solidFill>
                  <a:schemeClr val="bg1"/>
                </a:solidFill>
              </a:rPr>
              <a:t>Chemical</a:t>
            </a:r>
            <a:br>
              <a:rPr lang="en-US" b="1" dirty="0" smtClean="0">
                <a:solidFill>
                  <a:schemeClr val="bg1"/>
                </a:solidFill>
              </a:rPr>
            </a:br>
            <a:r>
              <a:rPr lang="en-US" b="1" dirty="0" smtClean="0">
                <a:solidFill>
                  <a:schemeClr val="bg1"/>
                </a:solidFill>
              </a:rPr>
              <a:t>energy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638800" y="2286000"/>
            <a:ext cx="697627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b="1" dirty="0" smtClean="0">
                <a:solidFill>
                  <a:schemeClr val="bg1"/>
                </a:solidFill>
              </a:rPr>
              <a:t>Heat</a:t>
            </a:r>
            <a:endParaRPr 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Cells create ordered structures from less ordered materials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Organisms also replace ordered forms of matter and energy with less ordered forms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Energy flows into an ecosystem in the form of light and exits in the form of heat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smtClean="0">
                <a:solidFill>
                  <a:srgbClr val="FF0000"/>
                </a:solidFill>
                <a:effectLst/>
              </a:rPr>
              <a:t>Biological Order and Disorder</a:t>
            </a:r>
            <a:endParaRPr lang="en-US" b="0" dirty="0">
              <a:solidFill>
                <a:srgbClr val="FF0000"/>
              </a:solidFill>
              <a:effectLst/>
            </a:endParaRPr>
          </a:p>
        </p:txBody>
      </p:sp>
      <p:pic>
        <p:nvPicPr>
          <p:cNvPr id="4" name="Picture 5" descr="08_04aBiologicalOrder-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3962400"/>
            <a:ext cx="2300869" cy="2382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Biologists want to know which reactions occur spontaneously and which require input of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energy</a:t>
            </a:r>
          </a:p>
          <a:p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To do so, they need to determine energy changes that occur in chemical reactions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0" dirty="0" smtClean="0">
                <a:solidFill>
                  <a:srgbClr val="FF0000"/>
                </a:solidFill>
                <a:effectLst/>
              </a:rPr>
              <a:t>The free-energy change of a reaction tells us whether or not the reaction occurs spontaneously</a:t>
            </a:r>
            <a:endParaRPr lang="en-US" sz="2800" b="0" dirty="0">
              <a:solidFill>
                <a:srgbClr val="FF0000"/>
              </a:solidFill>
              <a:effectLst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A living system’s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free energy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is energy that can do work when temperature and pressure are uniform, as in a living cell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smtClean="0">
                <a:solidFill>
                  <a:srgbClr val="FF0000"/>
                </a:solidFill>
                <a:effectLst/>
              </a:rPr>
              <a:t>Free-Energy Change,</a:t>
            </a:r>
            <a:r>
              <a:rPr lang="en-US" b="0" i="1" dirty="0" smtClean="0">
                <a:solidFill>
                  <a:srgbClr val="FF0000"/>
                </a:solidFill>
                <a:effectLst/>
              </a:rPr>
              <a:t> </a:t>
            </a:r>
            <a:r>
              <a:rPr lang="en-US" b="0" dirty="0" smtClean="0">
                <a:solidFill>
                  <a:srgbClr val="FF0000"/>
                </a:solidFill>
                <a:effectLst/>
                <a:sym typeface="Symbol" pitchFamily="18" charset="2"/>
              </a:rPr>
              <a:t></a:t>
            </a:r>
            <a:r>
              <a:rPr lang="en-US" b="0" i="1" dirty="0" smtClean="0">
                <a:solidFill>
                  <a:srgbClr val="FF0000"/>
                </a:solidFill>
                <a:effectLst/>
              </a:rPr>
              <a:t>G</a:t>
            </a:r>
            <a:endParaRPr lang="en-US" b="0" dirty="0">
              <a:solidFill>
                <a:srgbClr val="FF0000"/>
              </a:solidFill>
              <a:effectLst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 change in free energy (∆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during a process is related to the change in enthalpy, or change in total energy (∆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), change in entropy (∆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), and temperature in Kelvin 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(T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				 ∆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= ∆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H – 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∆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S</a:t>
            </a:r>
          </a:p>
          <a:p>
            <a:pPr>
              <a:buNone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Only processes with a negative ∆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are spontaneous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Spontaneous processes can be harnessed to perform work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smtClean="0">
                <a:solidFill>
                  <a:srgbClr val="FF0000"/>
                </a:solidFill>
                <a:effectLst/>
              </a:rPr>
              <a:t>Free-Energy Change,</a:t>
            </a:r>
            <a:r>
              <a:rPr lang="en-US" b="0" i="1" dirty="0" smtClean="0">
                <a:solidFill>
                  <a:srgbClr val="FF0000"/>
                </a:solidFill>
                <a:effectLst/>
              </a:rPr>
              <a:t> </a:t>
            </a:r>
            <a:r>
              <a:rPr lang="en-US" b="0" dirty="0" smtClean="0">
                <a:solidFill>
                  <a:srgbClr val="FF0000"/>
                </a:solidFill>
                <a:effectLst/>
                <a:sym typeface="Symbol" pitchFamily="18" charset="2"/>
              </a:rPr>
              <a:t></a:t>
            </a:r>
            <a:r>
              <a:rPr lang="en-US" b="0" i="1" dirty="0" smtClean="0">
                <a:solidFill>
                  <a:srgbClr val="FF0000"/>
                </a:solidFill>
                <a:effectLst/>
              </a:rPr>
              <a:t>G</a:t>
            </a: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Free energy is a measure of a system’s instability, its tendency to change to a more stable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state</a:t>
            </a:r>
          </a:p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During a spontaneous change, free energy decreases and the stability of a system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increases</a:t>
            </a:r>
          </a:p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Equilibrium is a state of maximum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stability</a:t>
            </a:r>
          </a:p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 process is spontaneous and can perform work only when it is moving toward equilibrium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0" dirty="0" smtClean="0">
                <a:solidFill>
                  <a:srgbClr val="FF0000"/>
                </a:solidFill>
                <a:effectLst/>
              </a:rPr>
              <a:t>Free Energy, Stability, and Equilibrium</a:t>
            </a:r>
            <a:endParaRPr lang="en-US" b="0" dirty="0">
              <a:solidFill>
                <a:srgbClr val="FF0000"/>
              </a:solidFill>
              <a:effectLst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0" dirty="0" smtClean="0">
                <a:solidFill>
                  <a:srgbClr val="FF0000"/>
                </a:solidFill>
                <a:effectLst/>
              </a:rPr>
              <a:t>Free Energy, Stability, and Equilibrium</a:t>
            </a:r>
            <a:endParaRPr lang="en-US" dirty="0"/>
          </a:p>
        </p:txBody>
      </p:sp>
      <p:pic>
        <p:nvPicPr>
          <p:cNvPr id="4" name="Picture 11" descr="08_05_FreeEnergyRelat-U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69109"/>
            <a:ext cx="8229600" cy="4150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304800" y="1905000"/>
            <a:ext cx="3505200" cy="7348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b="1" dirty="0" smtClean="0"/>
              <a:t>• </a:t>
            </a:r>
            <a:r>
              <a:rPr lang="en-US" sz="1400" b="1" dirty="0" smtClean="0"/>
              <a:t>More free energy (higher </a:t>
            </a:r>
            <a:r>
              <a:rPr lang="en-US" sz="1400" b="1" i="1" dirty="0" smtClean="0"/>
              <a:t>G</a:t>
            </a:r>
            <a:r>
              <a:rPr lang="en-US" sz="1400" b="1" dirty="0" smtClean="0"/>
              <a:t>)</a:t>
            </a:r>
            <a:br>
              <a:rPr lang="en-US" sz="1400" b="1" dirty="0" smtClean="0"/>
            </a:br>
            <a:r>
              <a:rPr lang="en-US" sz="1400" b="1" dirty="0" smtClean="0"/>
              <a:t>• Less stable</a:t>
            </a:r>
            <a:br>
              <a:rPr lang="en-US" sz="1400" b="1" dirty="0" smtClean="0"/>
            </a:br>
            <a:r>
              <a:rPr lang="en-US" sz="1400" b="1" dirty="0" smtClean="0"/>
              <a:t>• Greater work capacity</a:t>
            </a:r>
            <a:endParaRPr lang="en-US" sz="1400" b="1" dirty="0"/>
          </a:p>
        </p:txBody>
      </p:sp>
      <p:sp>
        <p:nvSpPr>
          <p:cNvPr id="6" name="Rectangle 5"/>
          <p:cNvSpPr/>
          <p:nvPr/>
        </p:nvSpPr>
        <p:spPr>
          <a:xfrm>
            <a:off x="0" y="3048000"/>
            <a:ext cx="2971800" cy="14521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1400" b="1" dirty="0" smtClean="0"/>
              <a:t>In a spontaneous change</a:t>
            </a:r>
            <a:br>
              <a:rPr lang="en-US" sz="1400" b="1" dirty="0" smtClean="0"/>
            </a:br>
            <a:r>
              <a:rPr lang="en-US" sz="1400" b="1" dirty="0" smtClean="0"/>
              <a:t>• The free energy of the system</a:t>
            </a:r>
            <a:br>
              <a:rPr lang="en-US" sz="1400" b="1" dirty="0" smtClean="0"/>
            </a:br>
            <a:r>
              <a:rPr lang="en-US" sz="1400" b="1" dirty="0" smtClean="0"/>
              <a:t>   decreases (</a:t>
            </a:r>
            <a:r>
              <a:rPr lang="en-US" sz="1400" b="1" dirty="0" smtClean="0">
                <a:sym typeface="Symbol" pitchFamily="18" charset="2"/>
              </a:rPr>
              <a:t></a:t>
            </a:r>
            <a:r>
              <a:rPr lang="en-US" sz="1400" b="1" i="1" dirty="0" smtClean="0"/>
              <a:t>G</a:t>
            </a:r>
            <a:r>
              <a:rPr lang="en-US" sz="1400" b="1" dirty="0" smtClean="0"/>
              <a:t> </a:t>
            </a:r>
            <a:r>
              <a:rPr lang="en-US" sz="1400" b="1" dirty="0" smtClean="0">
                <a:sym typeface="Symbol" pitchFamily="18" charset="2"/>
              </a:rPr>
              <a:t></a:t>
            </a:r>
            <a:r>
              <a:rPr lang="en-US" sz="1400" b="1" dirty="0" smtClean="0"/>
              <a:t> 0)</a:t>
            </a:r>
            <a:br>
              <a:rPr lang="en-US" sz="1400" b="1" dirty="0" smtClean="0"/>
            </a:br>
            <a:r>
              <a:rPr lang="en-US" sz="1400" b="1" dirty="0" smtClean="0"/>
              <a:t>• The system becomes more</a:t>
            </a:r>
            <a:br>
              <a:rPr lang="en-US" sz="1400" b="1" dirty="0" smtClean="0"/>
            </a:br>
            <a:r>
              <a:rPr lang="en-US" sz="1400" b="1" dirty="0" smtClean="0"/>
              <a:t>   stable</a:t>
            </a:r>
            <a:br>
              <a:rPr lang="en-US" sz="1400" b="1" dirty="0" smtClean="0"/>
            </a:br>
            <a:r>
              <a:rPr lang="en-US" sz="1400" b="1" dirty="0" smtClean="0"/>
              <a:t>• The released free energy can</a:t>
            </a:r>
            <a:br>
              <a:rPr lang="en-US" sz="1400" b="1" dirty="0" smtClean="0"/>
            </a:br>
            <a:r>
              <a:rPr lang="en-US" sz="1400" b="1" dirty="0" smtClean="0"/>
              <a:t>   be harnessed to do work</a:t>
            </a:r>
            <a:endParaRPr lang="en-US" sz="1400" b="1" dirty="0"/>
          </a:p>
        </p:txBody>
      </p:sp>
      <p:sp>
        <p:nvSpPr>
          <p:cNvPr id="7" name="Rectangle 6"/>
          <p:cNvSpPr/>
          <p:nvPr/>
        </p:nvSpPr>
        <p:spPr>
          <a:xfrm>
            <a:off x="304800" y="4800600"/>
            <a:ext cx="4572000" cy="67941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n-US" sz="1400" b="1" dirty="0" smtClean="0"/>
              <a:t>Less free energy (lower </a:t>
            </a:r>
            <a:r>
              <a:rPr lang="en-US" sz="1400" b="1" i="1" dirty="0" smtClean="0"/>
              <a:t>G</a:t>
            </a:r>
            <a:r>
              <a:rPr lang="en-US" sz="1400" b="1" dirty="0" smtClean="0"/>
              <a:t>)</a:t>
            </a:r>
            <a:br>
              <a:rPr lang="en-US" sz="1400" b="1" dirty="0" smtClean="0"/>
            </a:br>
            <a:r>
              <a:rPr lang="en-US" sz="1400" b="1" dirty="0" smtClean="0"/>
              <a:t>• More stable</a:t>
            </a:r>
            <a:br>
              <a:rPr lang="en-US" sz="1400" b="1" dirty="0" smtClean="0"/>
            </a:br>
            <a:r>
              <a:rPr lang="en-US" sz="1400" b="1" dirty="0" smtClean="0"/>
              <a:t>• Less work capacity</a:t>
            </a:r>
            <a:endParaRPr lang="en-US" sz="1400" b="1" dirty="0"/>
          </a:p>
        </p:txBody>
      </p:sp>
      <p:sp>
        <p:nvSpPr>
          <p:cNvPr id="8" name="Rectangle 7"/>
          <p:cNvSpPr/>
          <p:nvPr/>
        </p:nvSpPr>
        <p:spPr>
          <a:xfrm>
            <a:off x="2971800" y="5410200"/>
            <a:ext cx="1967205" cy="2916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sz="1400" b="1" dirty="0" smtClean="0"/>
              <a:t>Gravitational motion</a:t>
            </a:r>
            <a:endParaRPr lang="en-US" sz="1400" b="1" dirty="0"/>
          </a:p>
        </p:txBody>
      </p:sp>
      <p:sp>
        <p:nvSpPr>
          <p:cNvPr id="9" name="Rectangle 8"/>
          <p:cNvSpPr/>
          <p:nvPr/>
        </p:nvSpPr>
        <p:spPr>
          <a:xfrm>
            <a:off x="5562600" y="5334000"/>
            <a:ext cx="97975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/>
              <a:t>Diffusion</a:t>
            </a:r>
            <a:endParaRPr lang="en-US" sz="1400" dirty="0"/>
          </a:p>
        </p:txBody>
      </p:sp>
      <p:sp>
        <p:nvSpPr>
          <p:cNvPr id="10" name="Rectangle 9"/>
          <p:cNvSpPr/>
          <p:nvPr/>
        </p:nvSpPr>
        <p:spPr>
          <a:xfrm>
            <a:off x="6934200" y="5334000"/>
            <a:ext cx="1818126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b="1" dirty="0" smtClean="0"/>
              <a:t> </a:t>
            </a:r>
            <a:r>
              <a:rPr lang="en-US" sz="1400" b="1" dirty="0" smtClean="0"/>
              <a:t>Chemical reaction</a:t>
            </a:r>
            <a:endParaRPr lang="en-US" sz="1400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The living cell is a miniature chemical factory where thousands of reactions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occur</a:t>
            </a:r>
          </a:p>
          <a:p>
            <a:pPr>
              <a:buFontTx/>
              <a:buChar char="•"/>
            </a:pP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The cell extracts energy and applies energy to perform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work</a:t>
            </a:r>
          </a:p>
          <a:p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Some organisms even convert energy to light, as in bioluminescence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smtClean="0">
                <a:solidFill>
                  <a:schemeClr val="accent2"/>
                </a:solidFill>
                <a:effectLst/>
              </a:rPr>
              <a:t>The Energy of Life</a:t>
            </a:r>
            <a:endParaRPr lang="en-US" b="0" dirty="0">
              <a:solidFill>
                <a:schemeClr val="accent2"/>
              </a:solidFill>
              <a:effectLst/>
            </a:endParaRPr>
          </a:p>
        </p:txBody>
      </p:sp>
      <p:pic>
        <p:nvPicPr>
          <p:cNvPr id="4" name="Picture 55" descr="08_01FireflySquid-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5162300"/>
            <a:ext cx="3962400" cy="1479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The concept of free energy can be applied to the chemistry of life’s processes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smtClean="0">
                <a:solidFill>
                  <a:srgbClr val="FF0000"/>
                </a:solidFill>
                <a:effectLst/>
              </a:rPr>
              <a:t>Free Energy and Metabolism</a:t>
            </a:r>
            <a:endParaRPr lang="en-US" b="0" dirty="0">
              <a:solidFill>
                <a:srgbClr val="FF0000"/>
              </a:solidFill>
              <a:effectLst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An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exergonic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reaction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proceeds with a net release of free energy and is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spontaneous</a:t>
            </a:r>
          </a:p>
          <a:p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An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endergonic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reaction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absorbs free energy from its surroundings and is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nonspontaneous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b="0" dirty="0" err="1" smtClean="0">
                <a:solidFill>
                  <a:srgbClr val="FF0000"/>
                </a:solidFill>
                <a:effectLst/>
              </a:rPr>
              <a:t>Exergonic</a:t>
            </a:r>
            <a:r>
              <a:rPr lang="en-US" b="0" dirty="0" smtClean="0">
                <a:solidFill>
                  <a:srgbClr val="FF0000"/>
                </a:solidFill>
                <a:effectLst/>
              </a:rPr>
              <a:t> and </a:t>
            </a:r>
            <a:r>
              <a:rPr lang="en-US" b="0" dirty="0" err="1" smtClean="0">
                <a:solidFill>
                  <a:srgbClr val="FF0000"/>
                </a:solidFill>
                <a:effectLst/>
              </a:rPr>
              <a:t>Endergonic</a:t>
            </a:r>
            <a:r>
              <a:rPr lang="en-US" b="0" dirty="0" smtClean="0">
                <a:solidFill>
                  <a:srgbClr val="FF0000"/>
                </a:solidFill>
                <a:effectLst/>
              </a:rPr>
              <a:t> Reactions in Metabolism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err="1" smtClean="0">
                <a:solidFill>
                  <a:srgbClr val="FF0000"/>
                </a:solidFill>
                <a:effectLst/>
              </a:rPr>
              <a:t>Exergonic</a:t>
            </a:r>
            <a:endParaRPr lang="en-US" dirty="0"/>
          </a:p>
        </p:txBody>
      </p:sp>
      <p:pic>
        <p:nvPicPr>
          <p:cNvPr id="4" name="Picture 19" descr="08_06aExergonicEndergonic-U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5828" y="1481138"/>
            <a:ext cx="6672344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2057400" y="16764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 err="1" smtClean="0"/>
              <a:t>Exergonic</a:t>
            </a:r>
            <a:r>
              <a:rPr lang="en-US" b="1" dirty="0" smtClean="0"/>
              <a:t> reaction: energy released, spontaneous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752600" y="2362200"/>
            <a:ext cx="1266693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b="1" dirty="0" smtClean="0"/>
              <a:t>Reactants</a:t>
            </a:r>
            <a:endParaRPr lang="en-US" b="1" dirty="0"/>
          </a:p>
        </p:txBody>
      </p:sp>
      <p:sp>
        <p:nvSpPr>
          <p:cNvPr id="7" name="Rectangle 6"/>
          <p:cNvSpPr/>
          <p:nvPr/>
        </p:nvSpPr>
        <p:spPr>
          <a:xfrm>
            <a:off x="3962400" y="3886200"/>
            <a:ext cx="939681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b="1" dirty="0" smtClean="0"/>
              <a:t>Energy</a:t>
            </a:r>
            <a:endParaRPr lang="en-US" b="1" dirty="0"/>
          </a:p>
        </p:txBody>
      </p:sp>
      <p:sp>
        <p:nvSpPr>
          <p:cNvPr id="8" name="Rectangle 7"/>
          <p:cNvSpPr/>
          <p:nvPr/>
        </p:nvSpPr>
        <p:spPr>
          <a:xfrm rot="16200000">
            <a:off x="720659" y="4156141"/>
            <a:ext cx="1491114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b="1" dirty="0" smtClean="0"/>
              <a:t>Free energy</a:t>
            </a:r>
            <a:endParaRPr lang="en-US" b="1" dirty="0"/>
          </a:p>
        </p:txBody>
      </p:sp>
      <p:sp>
        <p:nvSpPr>
          <p:cNvPr id="9" name="Rectangle 8"/>
          <p:cNvSpPr/>
          <p:nvPr/>
        </p:nvSpPr>
        <p:spPr>
          <a:xfrm>
            <a:off x="2057400" y="5486400"/>
            <a:ext cx="2866490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b="1" dirty="0" smtClean="0"/>
              <a:t>Progress of the reaction</a:t>
            </a:r>
            <a:endParaRPr lang="en-US" b="1" dirty="0"/>
          </a:p>
        </p:txBody>
      </p:sp>
      <p:sp>
        <p:nvSpPr>
          <p:cNvPr id="10" name="Rectangle 9"/>
          <p:cNvSpPr/>
          <p:nvPr/>
        </p:nvSpPr>
        <p:spPr>
          <a:xfrm>
            <a:off x="5181600" y="4191000"/>
            <a:ext cx="1160895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b="1" dirty="0" smtClean="0"/>
              <a:t>Products</a:t>
            </a:r>
            <a:endParaRPr lang="en-US" b="1" dirty="0"/>
          </a:p>
        </p:txBody>
      </p:sp>
      <p:sp>
        <p:nvSpPr>
          <p:cNvPr id="11" name="Rectangle 10"/>
          <p:cNvSpPr/>
          <p:nvPr/>
        </p:nvSpPr>
        <p:spPr>
          <a:xfrm>
            <a:off x="5105400" y="2895600"/>
            <a:ext cx="4572000" cy="10895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b="1" dirty="0" smtClean="0"/>
              <a:t>Amount of </a:t>
            </a:r>
            <a:br>
              <a:rPr lang="en-US" b="1" dirty="0" smtClean="0"/>
            </a:br>
            <a:r>
              <a:rPr lang="en-US" b="1" dirty="0" smtClean="0"/>
              <a:t>energy</a:t>
            </a:r>
            <a:br>
              <a:rPr lang="en-US" b="1" dirty="0" smtClean="0"/>
            </a:br>
            <a:r>
              <a:rPr lang="en-US" b="1" dirty="0" smtClean="0"/>
              <a:t>released</a:t>
            </a:r>
            <a:br>
              <a:rPr lang="en-US" b="1" dirty="0" smtClean="0"/>
            </a:br>
            <a:r>
              <a:rPr lang="en-US" b="1" dirty="0" smtClean="0"/>
              <a:t>(</a:t>
            </a:r>
            <a:r>
              <a:rPr lang="en-US" b="1" dirty="0" smtClean="0">
                <a:sym typeface="Symbol" pitchFamily="18" charset="2"/>
              </a:rPr>
              <a:t></a:t>
            </a:r>
            <a:r>
              <a:rPr lang="en-US" b="1" i="1" dirty="0" smtClean="0"/>
              <a:t>G</a:t>
            </a:r>
            <a:r>
              <a:rPr lang="en-US" b="1" dirty="0" smtClean="0"/>
              <a:t> </a:t>
            </a:r>
            <a:r>
              <a:rPr lang="en-US" b="1" dirty="0" smtClean="0">
                <a:sym typeface="Symbol" pitchFamily="18" charset="2"/>
              </a:rPr>
              <a:t></a:t>
            </a:r>
            <a:r>
              <a:rPr lang="en-US" b="1" dirty="0" smtClean="0"/>
              <a:t> 0)</a:t>
            </a:r>
            <a:endParaRPr lang="en-US" b="1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err="1" smtClean="0">
                <a:solidFill>
                  <a:srgbClr val="FF0000"/>
                </a:solidFill>
                <a:effectLst/>
              </a:rPr>
              <a:t>Endergonic</a:t>
            </a:r>
            <a:endParaRPr lang="en-US" dirty="0"/>
          </a:p>
        </p:txBody>
      </p:sp>
      <p:pic>
        <p:nvPicPr>
          <p:cNvPr id="4" name="Picture 19" descr="08_06bExergonicEndergonic-U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5828" y="1481138"/>
            <a:ext cx="6672344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1905000" y="4038600"/>
            <a:ext cx="1266693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b="1" dirty="0" smtClean="0"/>
              <a:t>Reactants</a:t>
            </a:r>
            <a:endParaRPr lang="en-US" b="1" dirty="0"/>
          </a:p>
        </p:txBody>
      </p:sp>
      <p:sp>
        <p:nvSpPr>
          <p:cNvPr id="6" name="Rectangle 5"/>
          <p:cNvSpPr/>
          <p:nvPr/>
        </p:nvSpPr>
        <p:spPr>
          <a:xfrm>
            <a:off x="1905000" y="1600200"/>
            <a:ext cx="6324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 smtClean="0"/>
              <a:t>Endergonic</a:t>
            </a:r>
            <a:r>
              <a:rPr lang="en-US" b="1" dirty="0" smtClean="0"/>
              <a:t> reaction: energy required, </a:t>
            </a:r>
            <a:r>
              <a:rPr lang="en-US" b="1" dirty="0" err="1" smtClean="0"/>
              <a:t>nonspontaneous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029200" y="2133600"/>
            <a:ext cx="1160895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b="1" dirty="0" smtClean="0"/>
              <a:t>Products</a:t>
            </a:r>
            <a:endParaRPr lang="en-US" b="1" dirty="0"/>
          </a:p>
        </p:txBody>
      </p:sp>
      <p:sp>
        <p:nvSpPr>
          <p:cNvPr id="8" name="Rectangle 7"/>
          <p:cNvSpPr/>
          <p:nvPr/>
        </p:nvSpPr>
        <p:spPr>
          <a:xfrm>
            <a:off x="3429000" y="3962400"/>
            <a:ext cx="939681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b="1" dirty="0" smtClean="0"/>
              <a:t>Energy</a:t>
            </a:r>
            <a:endParaRPr lang="en-US" b="1" dirty="0"/>
          </a:p>
        </p:txBody>
      </p:sp>
      <p:sp>
        <p:nvSpPr>
          <p:cNvPr id="9" name="Rectangle 8"/>
          <p:cNvSpPr/>
          <p:nvPr/>
        </p:nvSpPr>
        <p:spPr>
          <a:xfrm>
            <a:off x="1752600" y="5562600"/>
            <a:ext cx="2866490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b="1" dirty="0" smtClean="0"/>
              <a:t>Progress of the reaction</a:t>
            </a:r>
            <a:endParaRPr lang="en-US" b="1" dirty="0"/>
          </a:p>
        </p:txBody>
      </p:sp>
      <p:sp>
        <p:nvSpPr>
          <p:cNvPr id="10" name="Rectangle 9"/>
          <p:cNvSpPr/>
          <p:nvPr/>
        </p:nvSpPr>
        <p:spPr>
          <a:xfrm>
            <a:off x="5334000" y="2895600"/>
            <a:ext cx="4572000" cy="10895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b="1" dirty="0" smtClean="0"/>
              <a:t>Amount of </a:t>
            </a:r>
            <a:br>
              <a:rPr lang="en-US" b="1" dirty="0" smtClean="0"/>
            </a:br>
            <a:r>
              <a:rPr lang="en-US" b="1" dirty="0" smtClean="0"/>
              <a:t>energy</a:t>
            </a:r>
            <a:br>
              <a:rPr lang="en-US" b="1" dirty="0" smtClean="0"/>
            </a:br>
            <a:r>
              <a:rPr lang="en-US" b="1" dirty="0" smtClean="0"/>
              <a:t>required</a:t>
            </a:r>
            <a:br>
              <a:rPr lang="en-US" b="1" dirty="0" smtClean="0"/>
            </a:br>
            <a:r>
              <a:rPr lang="en-US" b="1" dirty="0" smtClean="0"/>
              <a:t>(</a:t>
            </a:r>
            <a:r>
              <a:rPr lang="en-US" b="1" dirty="0" smtClean="0">
                <a:sym typeface="Symbol" pitchFamily="18" charset="2"/>
              </a:rPr>
              <a:t></a:t>
            </a:r>
            <a:r>
              <a:rPr lang="en-US" b="1" i="1" dirty="0" smtClean="0"/>
              <a:t>G</a:t>
            </a:r>
            <a:r>
              <a:rPr lang="en-US" b="1" dirty="0" smtClean="0"/>
              <a:t> </a:t>
            </a:r>
            <a:r>
              <a:rPr lang="en-US" b="1" dirty="0" smtClean="0">
                <a:sym typeface="Symbol" pitchFamily="18" charset="2"/>
              </a:rPr>
              <a:t></a:t>
            </a:r>
            <a:r>
              <a:rPr lang="en-US" b="1" dirty="0" smtClean="0"/>
              <a:t> 0)</a:t>
            </a:r>
            <a:endParaRPr lang="en-US" b="1" dirty="0"/>
          </a:p>
        </p:txBody>
      </p:sp>
      <p:sp>
        <p:nvSpPr>
          <p:cNvPr id="11" name="Rectangle 10"/>
          <p:cNvSpPr/>
          <p:nvPr/>
        </p:nvSpPr>
        <p:spPr>
          <a:xfrm rot="16200000">
            <a:off x="796859" y="4079941"/>
            <a:ext cx="1491114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b="1" dirty="0" smtClean="0"/>
              <a:t>Free energy</a:t>
            </a:r>
            <a:endParaRPr lang="en-US" b="1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spcBef>
                <a:spcPct val="35000"/>
              </a:spcBef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Reactions in a closed system eventually reach equilibrium and then do no work</a:t>
            </a:r>
          </a:p>
          <a:p>
            <a:pPr>
              <a:spcBef>
                <a:spcPct val="35000"/>
              </a:spcBef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Cells are not in equilibrium; they are open systems experiencing a constant flow of materials</a:t>
            </a:r>
          </a:p>
          <a:p>
            <a:pPr>
              <a:spcBef>
                <a:spcPct val="35000"/>
              </a:spcBef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 defining feature of life is that metabolism is never at equilibrium</a:t>
            </a:r>
          </a:p>
          <a:p>
            <a:pPr>
              <a:spcBef>
                <a:spcPct val="35000"/>
              </a:spcBef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 catabolic pathway in a cell releases free energy in a series of reactions</a:t>
            </a:r>
          </a:p>
          <a:p>
            <a:pPr>
              <a:spcBef>
                <a:spcPct val="35000"/>
              </a:spcBef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Closed and open hydroelectric systems can serve as analogies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smtClean="0">
                <a:solidFill>
                  <a:srgbClr val="FF0000"/>
                </a:solidFill>
                <a:effectLst/>
              </a:rPr>
              <a:t>Equilibrium and Metabolism</a:t>
            </a:r>
            <a:endParaRPr lang="en-US" b="0" dirty="0">
              <a:solidFill>
                <a:srgbClr val="FF0000"/>
              </a:solidFill>
              <a:effectLst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smtClean="0">
                <a:solidFill>
                  <a:srgbClr val="FF0000"/>
                </a:solidFill>
                <a:effectLst/>
              </a:rPr>
              <a:t>Equilibrium and Metabolism</a:t>
            </a:r>
            <a:endParaRPr lang="en-US" dirty="0"/>
          </a:p>
        </p:txBody>
      </p:sp>
      <p:pic>
        <p:nvPicPr>
          <p:cNvPr id="4" name="Picture 14" descr="08_07aHydroelectricAnalog-U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848141"/>
            <a:ext cx="8229600" cy="3791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2819400" y="2209800"/>
            <a:ext cx="912429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b="1" dirty="0" smtClean="0">
                <a:sym typeface="Symbol" pitchFamily="18" charset="2"/>
              </a:rPr>
              <a:t></a:t>
            </a:r>
            <a:r>
              <a:rPr lang="en-US" b="1" i="1" dirty="0" smtClean="0"/>
              <a:t>G</a:t>
            </a:r>
            <a:r>
              <a:rPr lang="en-US" b="1" dirty="0" smtClean="0"/>
              <a:t> </a:t>
            </a:r>
            <a:r>
              <a:rPr lang="en-US" b="1" dirty="0" smtClean="0">
                <a:sym typeface="Symbol" pitchFamily="18" charset="2"/>
              </a:rPr>
              <a:t></a:t>
            </a:r>
            <a:r>
              <a:rPr lang="en-US" b="1" dirty="0" smtClean="0"/>
              <a:t> 0</a:t>
            </a:r>
            <a:endParaRPr lang="en-US" b="1" dirty="0"/>
          </a:p>
        </p:txBody>
      </p:sp>
      <p:sp>
        <p:nvSpPr>
          <p:cNvPr id="7" name="Rectangle 6"/>
          <p:cNvSpPr/>
          <p:nvPr/>
        </p:nvSpPr>
        <p:spPr>
          <a:xfrm>
            <a:off x="7315200" y="2209800"/>
            <a:ext cx="912429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b="1" dirty="0" smtClean="0">
                <a:sym typeface="Symbol" pitchFamily="18" charset="2"/>
              </a:rPr>
              <a:t></a:t>
            </a:r>
            <a:r>
              <a:rPr lang="en-US" b="1" i="1" dirty="0" smtClean="0"/>
              <a:t>G</a:t>
            </a:r>
            <a:r>
              <a:rPr lang="en-US" b="1" dirty="0" smtClean="0"/>
              <a:t> </a:t>
            </a:r>
            <a:r>
              <a:rPr lang="en-US" b="1" dirty="0" smtClean="0">
                <a:sym typeface="Symbol" pitchFamily="18" charset="2"/>
              </a:rPr>
              <a:t></a:t>
            </a:r>
            <a:r>
              <a:rPr lang="en-US" b="1" dirty="0" smtClean="0"/>
              <a:t> 0</a:t>
            </a:r>
            <a:endParaRPr lang="en-US" b="1" dirty="0"/>
          </a:p>
        </p:txBody>
      </p:sp>
      <p:sp>
        <p:nvSpPr>
          <p:cNvPr id="8" name="Rectangle 7"/>
          <p:cNvSpPr/>
          <p:nvPr/>
        </p:nvSpPr>
        <p:spPr>
          <a:xfrm>
            <a:off x="1828800" y="5105400"/>
            <a:ext cx="3831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An isolated hydroelectric system</a:t>
            </a:r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smtClean="0">
                <a:solidFill>
                  <a:srgbClr val="FF0000"/>
                </a:solidFill>
                <a:effectLst/>
              </a:rPr>
              <a:t>Equilibrium and Metabolism</a:t>
            </a:r>
            <a:endParaRPr lang="en-US" dirty="0"/>
          </a:p>
        </p:txBody>
      </p:sp>
      <p:pic>
        <p:nvPicPr>
          <p:cNvPr id="4" name="Picture 14" descr="08_07bHydroelectricAnalog-U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33890"/>
            <a:ext cx="8229600" cy="4220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609600" y="21336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 smtClean="0"/>
              <a:t>An open hydroelectric </a:t>
            </a:r>
            <a:br>
              <a:rPr lang="en-US" b="1" dirty="0" smtClean="0"/>
            </a:br>
            <a:r>
              <a:rPr lang="en-US" b="1" dirty="0" smtClean="0"/>
              <a:t>     system</a:t>
            </a:r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 cell does three main kinds of work</a:t>
            </a:r>
          </a:p>
          <a:p>
            <a:pPr marL="990600" lvl="1" indent="-317500">
              <a:spcBef>
                <a:spcPct val="18000"/>
              </a:spcBef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Chemical</a:t>
            </a:r>
          </a:p>
          <a:p>
            <a:pPr marL="990600" lvl="1" indent="-317500">
              <a:spcBef>
                <a:spcPct val="18000"/>
              </a:spcBef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Transport</a:t>
            </a:r>
          </a:p>
          <a:p>
            <a:pPr marL="990600" lvl="1" indent="-317500">
              <a:spcBef>
                <a:spcPct val="18000"/>
              </a:spcBef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Mechanical</a:t>
            </a:r>
          </a:p>
          <a:p>
            <a:pPr marL="990600" lvl="1" indent="-317500">
              <a:spcBef>
                <a:spcPct val="18000"/>
              </a:spcBef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To do work, cells manage energy resources by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energy coupling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the use of an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exergonic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process to drive an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endergonic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one</a:t>
            </a:r>
          </a:p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Most energy coupling in cells is mediated by ATP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0" dirty="0" smtClean="0">
                <a:solidFill>
                  <a:srgbClr val="FF0000"/>
                </a:solidFill>
                <a:effectLst/>
              </a:rPr>
              <a:t>ATP powers cellular work by coupling </a:t>
            </a:r>
            <a:r>
              <a:rPr lang="en-US" sz="2800" b="0" dirty="0" err="1" smtClean="0">
                <a:solidFill>
                  <a:srgbClr val="FF0000"/>
                </a:solidFill>
                <a:effectLst/>
              </a:rPr>
              <a:t>exergonic</a:t>
            </a:r>
            <a:r>
              <a:rPr lang="en-US" sz="2800" b="0" dirty="0" smtClean="0">
                <a:solidFill>
                  <a:srgbClr val="FF0000"/>
                </a:solidFill>
                <a:effectLst/>
              </a:rPr>
              <a:t> reactions to </a:t>
            </a:r>
            <a:r>
              <a:rPr lang="en-US" sz="2800" b="0" dirty="0" err="1" smtClean="0">
                <a:solidFill>
                  <a:srgbClr val="FF0000"/>
                </a:solidFill>
                <a:effectLst/>
              </a:rPr>
              <a:t>endergonic</a:t>
            </a:r>
            <a:r>
              <a:rPr lang="en-US" sz="2800" b="0" dirty="0" smtClean="0">
                <a:solidFill>
                  <a:srgbClr val="FF0000"/>
                </a:solidFill>
                <a:effectLst/>
              </a:rPr>
              <a:t> reactions</a:t>
            </a:r>
            <a:endParaRPr lang="en-US" sz="2800" b="0" dirty="0">
              <a:solidFill>
                <a:srgbClr val="FF0000"/>
              </a:solidFill>
              <a:effectLst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ATP (adenosine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triphosphate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is the cell’s energy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shuttle</a:t>
            </a:r>
          </a:p>
          <a:p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ATP is composed of ribose (a sugar), adenine (a nitrogenous base), and three phosphate groups</a:t>
            </a:r>
          </a:p>
          <a:p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0" dirty="0" smtClean="0">
                <a:solidFill>
                  <a:srgbClr val="FF0000"/>
                </a:solidFill>
                <a:effectLst/>
              </a:rPr>
              <a:t>The Structure and Hydrolysis of ATP</a:t>
            </a:r>
            <a:endParaRPr lang="en-US" b="0" dirty="0">
              <a:solidFill>
                <a:srgbClr val="FF0000"/>
              </a:solidFill>
              <a:effectLst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b="0" dirty="0" smtClean="0">
                <a:solidFill>
                  <a:srgbClr val="FF0000"/>
                </a:solidFill>
                <a:effectLst/>
              </a:rPr>
              <a:t>The </a:t>
            </a:r>
            <a:r>
              <a:rPr lang="en-US" sz="4400" b="0" dirty="0" smtClean="0">
                <a:solidFill>
                  <a:srgbClr val="FF0000"/>
                </a:solidFill>
                <a:effectLst/>
              </a:rPr>
              <a:t>structure of ATP</a:t>
            </a:r>
            <a:br>
              <a:rPr lang="en-US" sz="4400" b="0" dirty="0" smtClean="0">
                <a:solidFill>
                  <a:srgbClr val="FF0000"/>
                </a:solidFill>
                <a:effectLst/>
              </a:rPr>
            </a:br>
            <a:endParaRPr lang="en-US" b="0" dirty="0">
              <a:solidFill>
                <a:srgbClr val="FF0000"/>
              </a:solidFill>
              <a:effectLst/>
            </a:endParaRPr>
          </a:p>
        </p:txBody>
      </p:sp>
      <p:pic>
        <p:nvPicPr>
          <p:cNvPr id="4" name="Picture 14" descr="08_08aATPStructHydrolys-U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980" y="1481138"/>
            <a:ext cx="8156039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1371600" y="4495800"/>
            <a:ext cx="2207656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b="1" dirty="0" smtClean="0"/>
              <a:t>Phosphate groups</a:t>
            </a:r>
            <a:endParaRPr lang="en-US" b="1" dirty="0"/>
          </a:p>
        </p:txBody>
      </p:sp>
      <p:sp>
        <p:nvSpPr>
          <p:cNvPr id="6" name="Rectangle 5"/>
          <p:cNvSpPr/>
          <p:nvPr/>
        </p:nvSpPr>
        <p:spPr>
          <a:xfrm>
            <a:off x="6324600" y="1676400"/>
            <a:ext cx="1098378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b="1" dirty="0" smtClean="0"/>
              <a:t>Adenine</a:t>
            </a:r>
            <a:endParaRPr lang="en-US" b="1" dirty="0"/>
          </a:p>
        </p:txBody>
      </p:sp>
      <p:sp>
        <p:nvSpPr>
          <p:cNvPr id="7" name="Rectangle 6"/>
          <p:cNvSpPr/>
          <p:nvPr/>
        </p:nvSpPr>
        <p:spPr>
          <a:xfrm>
            <a:off x="5715000" y="5486400"/>
            <a:ext cx="931665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b="1" dirty="0" smtClean="0"/>
              <a:t>Ribose</a:t>
            </a:r>
            <a:endParaRPr lang="en-US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An organism’s metabolism transforms matter and energy, subject to the laws of thermodynamics</a:t>
            </a:r>
          </a:p>
          <a:p>
            <a:pPr>
              <a:buNone/>
            </a:pP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Metabolism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is the totality of an organism’s chemical reactions</a:t>
            </a: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Metabolism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is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property of life that arises from interactions between molecules within the cell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smtClean="0">
                <a:solidFill>
                  <a:schemeClr val="accent2"/>
                </a:solidFill>
                <a:effectLst/>
              </a:rPr>
              <a:t>matter and energy</a:t>
            </a:r>
            <a:endParaRPr lang="en-US" b="0" dirty="0">
              <a:solidFill>
                <a:schemeClr val="accent2"/>
              </a:solidFill>
              <a:effectLst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b="0" dirty="0" smtClean="0">
                <a:solidFill>
                  <a:srgbClr val="FF0000"/>
                </a:solidFill>
                <a:effectLst/>
              </a:rPr>
              <a:t>The hydrolysis of ATP</a:t>
            </a:r>
            <a:r>
              <a:rPr lang="en-US" sz="4400" dirty="0" smtClean="0"/>
              <a:t/>
            </a:r>
            <a:br>
              <a:rPr lang="en-US" sz="4400" dirty="0" smtClean="0"/>
            </a:br>
            <a:endParaRPr lang="en-US" dirty="0"/>
          </a:p>
        </p:txBody>
      </p:sp>
      <p:pic>
        <p:nvPicPr>
          <p:cNvPr id="4" name="Picture 14" descr="08_08bATPStructHydrolys-U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524000"/>
            <a:ext cx="5753839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2819400" y="2667000"/>
            <a:ext cx="3517310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b="1" dirty="0" smtClean="0"/>
              <a:t>Adenosine </a:t>
            </a:r>
            <a:r>
              <a:rPr lang="en-US" b="1" dirty="0" err="1" smtClean="0"/>
              <a:t>triphosphate</a:t>
            </a:r>
            <a:r>
              <a:rPr lang="en-US" b="1" dirty="0" smtClean="0"/>
              <a:t> (ATP)</a:t>
            </a:r>
            <a:endParaRPr lang="en-US" b="1" dirty="0"/>
          </a:p>
        </p:txBody>
      </p:sp>
      <p:sp>
        <p:nvSpPr>
          <p:cNvPr id="6" name="Rectangle 5"/>
          <p:cNvSpPr/>
          <p:nvPr/>
        </p:nvSpPr>
        <p:spPr>
          <a:xfrm>
            <a:off x="0" y="4648200"/>
            <a:ext cx="4572000" cy="5909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b="1" dirty="0" smtClean="0"/>
              <a:t>Inorganic</a:t>
            </a:r>
            <a:br>
              <a:rPr lang="en-US" b="1" dirty="0" smtClean="0"/>
            </a:br>
            <a:r>
              <a:rPr lang="en-US" b="1" dirty="0" smtClean="0"/>
              <a:t>phosphate</a:t>
            </a:r>
            <a:endParaRPr lang="en-US" b="1" dirty="0"/>
          </a:p>
        </p:txBody>
      </p:sp>
      <p:sp>
        <p:nvSpPr>
          <p:cNvPr id="7" name="Rectangle 6"/>
          <p:cNvSpPr/>
          <p:nvPr/>
        </p:nvSpPr>
        <p:spPr>
          <a:xfrm>
            <a:off x="3124200" y="5105400"/>
            <a:ext cx="3509294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b="1" dirty="0" smtClean="0"/>
              <a:t>Adenosine </a:t>
            </a:r>
            <a:r>
              <a:rPr lang="en-US" b="1" dirty="0" err="1" smtClean="0"/>
              <a:t>diphosphate</a:t>
            </a:r>
            <a:r>
              <a:rPr lang="en-US" b="1" dirty="0" smtClean="0"/>
              <a:t> (ADP)</a:t>
            </a:r>
            <a:endParaRPr lang="en-US" b="1" dirty="0"/>
          </a:p>
        </p:txBody>
      </p:sp>
      <p:sp>
        <p:nvSpPr>
          <p:cNvPr id="8" name="Rectangle 7"/>
          <p:cNvSpPr/>
          <p:nvPr/>
        </p:nvSpPr>
        <p:spPr>
          <a:xfrm>
            <a:off x="6477000" y="4191000"/>
            <a:ext cx="939681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b="1" dirty="0" smtClean="0"/>
              <a:t>Energy</a:t>
            </a:r>
            <a:endParaRPr lang="en-US" b="1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The bonds between the phosphate groups of ATP’s tail can be broken by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hydrolysis</a:t>
            </a:r>
          </a:p>
          <a:p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Energy is released from ATP when the terminal phosphate bond is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broken</a:t>
            </a:r>
          </a:p>
          <a:p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This release of energy comes from the chemical change to a state of lower free energy, not from the phosphate bonds themselves</a:t>
            </a:r>
          </a:p>
          <a:p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b="0" dirty="0" smtClean="0">
                <a:solidFill>
                  <a:srgbClr val="FF0000"/>
                </a:solidFill>
                <a:effectLst/>
              </a:rPr>
              <a:t>ATP</a:t>
            </a:r>
            <a:r>
              <a:rPr lang="en-US" sz="4000" dirty="0" smtClean="0"/>
              <a:t/>
            </a:r>
            <a:br>
              <a:rPr lang="en-US" sz="4000" dirty="0" smtClean="0"/>
            </a:br>
            <a:endParaRPr lang="en-US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The three types of cellular work (mechanical, transport, and chemical) are powered by the hydrolysis of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ATP</a:t>
            </a:r>
          </a:p>
          <a:p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In the cell, the energy from the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exergonic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reaction of ATP hydrolysis can be used to drive an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endergonic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reaction</a:t>
            </a:r>
          </a:p>
          <a:p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Overall, the coupled reactions are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exergonic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0" dirty="0" smtClean="0">
                <a:solidFill>
                  <a:srgbClr val="FF0000"/>
                </a:solidFill>
                <a:effectLst/>
              </a:rPr>
              <a:t>How the Hydrolysis of ATP Performs Work</a:t>
            </a:r>
            <a:endParaRPr lang="en-US" sz="3200" b="0" dirty="0">
              <a:solidFill>
                <a:srgbClr val="FF0000"/>
              </a:solidFill>
              <a:effectLst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ATP drives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endergonic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reactions by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phosphorylation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transferring a phosphate group to some other molecule, such as a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reactant</a:t>
            </a:r>
          </a:p>
          <a:p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The recipient molecule is now called a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phosphorylated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intermediate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b="0" dirty="0" smtClean="0">
                <a:solidFill>
                  <a:srgbClr val="FF0000"/>
                </a:solidFill>
                <a:effectLst/>
              </a:rPr>
              <a:t>How the Hydrolysis of ATP Performs Work</a:t>
            </a:r>
            <a:endParaRPr lang="en-US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0" dirty="0" smtClean="0">
                <a:solidFill>
                  <a:srgbClr val="FF0000"/>
                </a:solidFill>
                <a:effectLst/>
              </a:rPr>
              <a:t>How the Hydrolysis of ATP Performs Work</a:t>
            </a:r>
            <a:endParaRPr lang="en-US" sz="3200" dirty="0"/>
          </a:p>
        </p:txBody>
      </p:sp>
      <p:pic>
        <p:nvPicPr>
          <p:cNvPr id="4" name="Picture 80" descr="08_10ATPTransMechWork-U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02733" y="1481138"/>
            <a:ext cx="4538534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54"/>
          <p:cNvSpPr txBox="1">
            <a:spLocks noChangeArrowheads="1"/>
          </p:cNvSpPr>
          <p:nvPr/>
        </p:nvSpPr>
        <p:spPr bwMode="auto">
          <a:xfrm>
            <a:off x="2590800" y="1524000"/>
            <a:ext cx="2011362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 b="1" dirty="0"/>
              <a:t>Transport protein</a:t>
            </a:r>
          </a:p>
        </p:txBody>
      </p:sp>
      <p:sp>
        <p:nvSpPr>
          <p:cNvPr id="6" name="Rectangle 5"/>
          <p:cNvSpPr/>
          <p:nvPr/>
        </p:nvSpPr>
        <p:spPr>
          <a:xfrm>
            <a:off x="5181600" y="1447800"/>
            <a:ext cx="721672" cy="2862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sz="1400" b="1" dirty="0"/>
              <a:t>Solute</a:t>
            </a:r>
            <a:endParaRPr lang="en-US" sz="1400" b="1" dirty="0"/>
          </a:p>
        </p:txBody>
      </p:sp>
      <p:sp>
        <p:nvSpPr>
          <p:cNvPr id="7" name="Rectangle 6"/>
          <p:cNvSpPr/>
          <p:nvPr/>
        </p:nvSpPr>
        <p:spPr>
          <a:xfrm>
            <a:off x="2209800" y="2057400"/>
            <a:ext cx="617477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b="1" dirty="0"/>
              <a:t>ATP</a:t>
            </a:r>
            <a:endParaRPr lang="en-US" b="1" dirty="0"/>
          </a:p>
        </p:txBody>
      </p:sp>
      <p:sp>
        <p:nvSpPr>
          <p:cNvPr id="8" name="Rectangle 7"/>
          <p:cNvSpPr/>
          <p:nvPr/>
        </p:nvSpPr>
        <p:spPr>
          <a:xfrm>
            <a:off x="2362200" y="4267200"/>
            <a:ext cx="617477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b="1" dirty="0"/>
              <a:t>ATP</a:t>
            </a:r>
            <a:endParaRPr lang="en-US" b="1" dirty="0"/>
          </a:p>
        </p:txBody>
      </p:sp>
      <p:sp>
        <p:nvSpPr>
          <p:cNvPr id="9" name="Rectangle 8"/>
          <p:cNvSpPr/>
          <p:nvPr/>
        </p:nvSpPr>
        <p:spPr>
          <a:xfrm>
            <a:off x="3733800" y="4419600"/>
            <a:ext cx="473206" cy="2631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sz="1200" b="1" dirty="0"/>
              <a:t>ATP</a:t>
            </a:r>
            <a:endParaRPr lang="en-US" sz="1200" b="1" dirty="0"/>
          </a:p>
        </p:txBody>
      </p:sp>
      <p:sp>
        <p:nvSpPr>
          <p:cNvPr id="10" name="Rectangle 9"/>
          <p:cNvSpPr/>
          <p:nvPr/>
        </p:nvSpPr>
        <p:spPr>
          <a:xfrm>
            <a:off x="4495800" y="2819400"/>
            <a:ext cx="1800493" cy="2916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sz="1400" b="1" dirty="0"/>
              <a:t>Solute transported</a:t>
            </a:r>
            <a:endParaRPr lang="en-US" sz="1400" b="1" dirty="0"/>
          </a:p>
        </p:txBody>
      </p:sp>
      <p:sp>
        <p:nvSpPr>
          <p:cNvPr id="11" name="Rectangle 10"/>
          <p:cNvSpPr/>
          <p:nvPr/>
        </p:nvSpPr>
        <p:spPr>
          <a:xfrm>
            <a:off x="1066800" y="3133535"/>
            <a:ext cx="7239000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b="1" dirty="0"/>
              <a:t>Transport work: ATP </a:t>
            </a:r>
            <a:r>
              <a:rPr lang="en-US" b="1" dirty="0" err="1"/>
              <a:t>phosphorylates</a:t>
            </a:r>
            <a:r>
              <a:rPr lang="en-US" b="1" dirty="0"/>
              <a:t> transport proteins.</a:t>
            </a:r>
            <a:endParaRPr lang="en-US" b="1" dirty="0"/>
          </a:p>
        </p:txBody>
      </p:sp>
      <p:sp>
        <p:nvSpPr>
          <p:cNvPr id="12" name="Rectangle 11"/>
          <p:cNvSpPr/>
          <p:nvPr/>
        </p:nvSpPr>
        <p:spPr>
          <a:xfrm>
            <a:off x="6019800" y="2209800"/>
            <a:ext cx="439544" cy="2346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sz="1000" b="1" dirty="0"/>
              <a:t>ADP</a:t>
            </a:r>
            <a:endParaRPr lang="en-US" sz="1000" b="1" dirty="0"/>
          </a:p>
        </p:txBody>
      </p:sp>
      <p:sp>
        <p:nvSpPr>
          <p:cNvPr id="13" name="Rectangle 12"/>
          <p:cNvSpPr/>
          <p:nvPr/>
        </p:nvSpPr>
        <p:spPr>
          <a:xfrm>
            <a:off x="6096000" y="4343400"/>
            <a:ext cx="439544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sz="1000" b="1" dirty="0"/>
              <a:t>ADP</a:t>
            </a:r>
            <a:endParaRPr lang="en-US" sz="1000" b="1" dirty="0"/>
          </a:p>
        </p:txBody>
      </p:sp>
      <p:sp>
        <p:nvSpPr>
          <p:cNvPr id="14" name="Rectangle 13"/>
          <p:cNvSpPr/>
          <p:nvPr/>
        </p:nvSpPr>
        <p:spPr>
          <a:xfrm>
            <a:off x="1981200" y="5257800"/>
            <a:ext cx="6858000" cy="6116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b="1" dirty="0"/>
              <a:t>Mechanical work: ATP binds </a:t>
            </a:r>
            <a:r>
              <a:rPr lang="en-US" b="1" dirty="0" err="1"/>
              <a:t>noncovalently</a:t>
            </a:r>
            <a:r>
              <a:rPr lang="en-US" b="1" dirty="0"/>
              <a:t> to motor</a:t>
            </a:r>
            <a:br>
              <a:rPr lang="en-US" b="1" dirty="0"/>
            </a:br>
            <a:r>
              <a:rPr lang="en-US" b="1" dirty="0"/>
              <a:t>      proteins and then is hydrolyzed.</a:t>
            </a:r>
            <a:endParaRPr lang="en-US" b="1" dirty="0"/>
          </a:p>
        </p:txBody>
      </p:sp>
      <p:sp>
        <p:nvSpPr>
          <p:cNvPr id="15" name="Rectangle 14"/>
          <p:cNvSpPr/>
          <p:nvPr/>
        </p:nvSpPr>
        <p:spPr>
          <a:xfrm>
            <a:off x="3429000" y="3810000"/>
            <a:ext cx="785793" cy="2916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sz="1400" b="1" dirty="0"/>
              <a:t>Vesicle</a:t>
            </a:r>
            <a:endParaRPr lang="en-US" sz="1400" b="1" dirty="0"/>
          </a:p>
        </p:txBody>
      </p:sp>
      <p:sp>
        <p:nvSpPr>
          <p:cNvPr id="16" name="Rectangle 15"/>
          <p:cNvSpPr/>
          <p:nvPr/>
        </p:nvSpPr>
        <p:spPr>
          <a:xfrm>
            <a:off x="6629400" y="2209800"/>
            <a:ext cx="319318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sz="1000" b="1" dirty="0"/>
              <a:t>P </a:t>
            </a:r>
            <a:r>
              <a:rPr lang="en-US" sz="1000" b="1" baseline="-25000" dirty="0" err="1"/>
              <a:t>i</a:t>
            </a:r>
            <a:endParaRPr lang="en-US" sz="1000" b="1" dirty="0"/>
          </a:p>
        </p:txBody>
      </p:sp>
      <p:sp>
        <p:nvSpPr>
          <p:cNvPr id="17" name="Rectangle 16"/>
          <p:cNvSpPr/>
          <p:nvPr/>
        </p:nvSpPr>
        <p:spPr>
          <a:xfrm>
            <a:off x="6629400" y="4343400"/>
            <a:ext cx="319318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sz="1000" b="1" dirty="0"/>
              <a:t>P </a:t>
            </a:r>
            <a:r>
              <a:rPr lang="en-US" sz="1000" b="1" baseline="-25000" dirty="0" err="1"/>
              <a:t>i</a:t>
            </a:r>
            <a:endParaRPr lang="en-US" sz="1000" b="1" dirty="0"/>
          </a:p>
        </p:txBody>
      </p:sp>
      <p:sp>
        <p:nvSpPr>
          <p:cNvPr id="18" name="Rectangle 17"/>
          <p:cNvSpPr/>
          <p:nvPr/>
        </p:nvSpPr>
        <p:spPr>
          <a:xfrm>
            <a:off x="3276600" y="4800600"/>
            <a:ext cx="1386918" cy="2916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sz="1400" b="1" dirty="0"/>
              <a:t>Motor protein</a:t>
            </a:r>
            <a:endParaRPr lang="en-US" sz="1400" b="1" dirty="0"/>
          </a:p>
        </p:txBody>
      </p:sp>
      <p:sp>
        <p:nvSpPr>
          <p:cNvPr id="19" name="Rectangle 18"/>
          <p:cNvSpPr/>
          <p:nvPr/>
        </p:nvSpPr>
        <p:spPr>
          <a:xfrm>
            <a:off x="3352800" y="4724400"/>
            <a:ext cx="4572000" cy="4855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400" b="1" dirty="0"/>
              <a:t>Protein and</a:t>
            </a:r>
            <a:br>
              <a:rPr lang="en-US" sz="1400" b="1" dirty="0"/>
            </a:br>
            <a:r>
              <a:rPr lang="en-US" sz="1400" b="1" dirty="0"/>
              <a:t>vesicle moved</a:t>
            </a:r>
            <a:endParaRPr lang="en-US" sz="1400" b="1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ATP is a renewable resource that is regenerated by addition of a phosphate group to adenosine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diphosphate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(ADP)</a:t>
            </a:r>
          </a:p>
          <a:p>
            <a:pPr>
              <a:buFontTx/>
              <a:buChar char="•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The energy to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phosphorylate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ADP comes from catabolic reactions in the cell</a:t>
            </a:r>
          </a:p>
          <a:p>
            <a:pPr>
              <a:buFontTx/>
              <a:buChar char="•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The ATP cycle is a revolving door through which energy passes during its transfer from catabolic to anabolic pathways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smtClean="0">
                <a:solidFill>
                  <a:srgbClr val="FF0000"/>
                </a:solidFill>
                <a:effectLst/>
              </a:rPr>
              <a:t>The Regeneration of ATP</a:t>
            </a:r>
            <a:endParaRPr lang="en-US" b="0" dirty="0">
              <a:solidFill>
                <a:srgbClr val="FF0000"/>
              </a:solidFill>
              <a:effectLst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smtClean="0">
                <a:solidFill>
                  <a:srgbClr val="FF0000"/>
                </a:solidFill>
                <a:effectLst/>
              </a:rPr>
              <a:t>ATP Cycle</a:t>
            </a:r>
            <a:endParaRPr lang="en-US" b="0" dirty="0">
              <a:solidFill>
                <a:srgbClr val="FF0000"/>
              </a:solidFill>
              <a:effectLst/>
            </a:endParaRPr>
          </a:p>
        </p:txBody>
      </p:sp>
      <p:pic>
        <p:nvPicPr>
          <p:cNvPr id="4" name="Picture 33" descr="08_11ATPCycle-U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027173"/>
            <a:ext cx="8229600" cy="3433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381000" y="403860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 smtClean="0"/>
              <a:t>Energy from</a:t>
            </a:r>
            <a:br>
              <a:rPr lang="en-US" b="1" dirty="0" smtClean="0"/>
            </a:br>
            <a:r>
              <a:rPr lang="en-US" b="1" dirty="0" smtClean="0"/>
              <a:t>catabolism (</a:t>
            </a:r>
            <a:r>
              <a:rPr lang="en-US" b="1" dirty="0" err="1" smtClean="0"/>
              <a:t>exergonic</a:t>
            </a:r>
            <a:r>
              <a:rPr lang="en-US" b="1" dirty="0" smtClean="0"/>
              <a:t>,</a:t>
            </a:r>
            <a:br>
              <a:rPr lang="en-US" b="1" dirty="0" smtClean="0"/>
            </a:br>
            <a:r>
              <a:rPr lang="en-US" b="1" dirty="0" smtClean="0"/>
              <a:t>energy-releasing</a:t>
            </a:r>
            <a:br>
              <a:rPr lang="en-US" b="1" dirty="0" smtClean="0"/>
            </a:br>
            <a:r>
              <a:rPr lang="en-US" b="1" dirty="0" smtClean="0"/>
              <a:t>processes)</a:t>
            </a:r>
            <a:endParaRPr lang="en-US" b="1" dirty="0"/>
          </a:p>
        </p:txBody>
      </p:sp>
      <p:sp>
        <p:nvSpPr>
          <p:cNvPr id="6" name="Rectangle 5"/>
          <p:cNvSpPr/>
          <p:nvPr/>
        </p:nvSpPr>
        <p:spPr>
          <a:xfrm>
            <a:off x="3886200" y="2286000"/>
            <a:ext cx="6174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ATP</a:t>
            </a:r>
            <a:endParaRPr lang="en-US" b="1" dirty="0"/>
          </a:p>
        </p:txBody>
      </p:sp>
      <p:sp>
        <p:nvSpPr>
          <p:cNvPr id="7" name="Rectangle 6"/>
          <p:cNvSpPr/>
          <p:nvPr/>
        </p:nvSpPr>
        <p:spPr>
          <a:xfrm>
            <a:off x="5029200" y="2286000"/>
            <a:ext cx="6319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H</a:t>
            </a:r>
            <a:r>
              <a:rPr lang="en-US" b="1" baseline="-25000" dirty="0" smtClean="0">
                <a:solidFill>
                  <a:schemeClr val="bg1"/>
                </a:solidFill>
              </a:rPr>
              <a:t>2</a:t>
            </a:r>
            <a:r>
              <a:rPr lang="en-US" b="1" dirty="0" smtClean="0">
                <a:solidFill>
                  <a:schemeClr val="bg1"/>
                </a:solidFill>
              </a:rPr>
              <a:t>O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86200" y="4648200"/>
            <a:ext cx="6447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ADP</a:t>
            </a:r>
            <a:endParaRPr lang="en-US" b="1" dirty="0"/>
          </a:p>
        </p:txBody>
      </p:sp>
      <p:sp>
        <p:nvSpPr>
          <p:cNvPr id="9" name="Rectangle 8"/>
          <p:cNvSpPr/>
          <p:nvPr/>
        </p:nvSpPr>
        <p:spPr>
          <a:xfrm>
            <a:off x="4876800" y="4648200"/>
            <a:ext cx="4315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P </a:t>
            </a:r>
            <a:r>
              <a:rPr lang="en-US" b="1" baseline="-25000" dirty="0" err="1" smtClean="0"/>
              <a:t>i</a:t>
            </a:r>
            <a:endParaRPr lang="en-US" b="1" dirty="0"/>
          </a:p>
        </p:txBody>
      </p:sp>
      <p:sp>
        <p:nvSpPr>
          <p:cNvPr id="10" name="Rectangle 9"/>
          <p:cNvSpPr/>
          <p:nvPr/>
        </p:nvSpPr>
        <p:spPr>
          <a:xfrm>
            <a:off x="6400800" y="434340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 smtClean="0"/>
              <a:t>Energy for cellular</a:t>
            </a:r>
            <a:br>
              <a:rPr lang="en-US" b="1" dirty="0" smtClean="0"/>
            </a:br>
            <a:r>
              <a:rPr lang="en-US" b="1" dirty="0" smtClean="0"/>
              <a:t>work (</a:t>
            </a:r>
            <a:r>
              <a:rPr lang="en-US" b="1" dirty="0" err="1" smtClean="0"/>
              <a:t>endergonic</a:t>
            </a:r>
            <a:r>
              <a:rPr lang="en-US" b="1" dirty="0" smtClean="0"/>
              <a:t>,</a:t>
            </a:r>
            <a:br>
              <a:rPr lang="en-US" b="1" dirty="0" smtClean="0"/>
            </a:br>
            <a:r>
              <a:rPr lang="en-US" b="1" dirty="0" smtClean="0"/>
              <a:t>energy-consuming</a:t>
            </a:r>
            <a:br>
              <a:rPr lang="en-US" b="1" dirty="0" smtClean="0"/>
            </a:br>
            <a:r>
              <a:rPr lang="en-US" b="1" dirty="0" smtClean="0"/>
              <a:t>processes)</a:t>
            </a:r>
            <a:endParaRPr lang="en-US" b="1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catalyst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is a chemical agent that speeds up a reaction without being consumed by the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reaction</a:t>
            </a:r>
          </a:p>
          <a:p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An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enzyme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is a catalytic protein</a:t>
            </a: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Hydrolysis of sucrose by the enzyme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sucrase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is an example of an enzyme-catalyzed reaction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0" dirty="0" smtClean="0">
                <a:solidFill>
                  <a:srgbClr val="FF0000"/>
                </a:solidFill>
                <a:effectLst/>
              </a:rPr>
              <a:t>Enzymes speed up metabolic reactions by lowering energy barriers</a:t>
            </a:r>
            <a:endParaRPr lang="en-US" sz="2800" b="0" dirty="0">
              <a:solidFill>
                <a:srgbClr val="FF0000"/>
              </a:solidFill>
              <a:effectLst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smtClean="0">
                <a:solidFill>
                  <a:srgbClr val="FF0000"/>
                </a:solidFill>
                <a:effectLst/>
              </a:rPr>
              <a:t>Enzymes</a:t>
            </a:r>
            <a:endParaRPr lang="en-US" b="0" dirty="0">
              <a:solidFill>
                <a:srgbClr val="FF0000"/>
              </a:solidFill>
              <a:effectLst/>
            </a:endParaRPr>
          </a:p>
        </p:txBody>
      </p:sp>
      <p:pic>
        <p:nvPicPr>
          <p:cNvPr id="4" name="Picture 21" descr="08_UN02SucroseHydrolyzed-U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731561"/>
            <a:ext cx="8229600" cy="2025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-1295400" y="38862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b="1" dirty="0" smtClean="0"/>
              <a:t>Sucrose</a:t>
            </a:r>
            <a:br>
              <a:rPr lang="en-US" b="1" dirty="0" smtClean="0"/>
            </a:br>
            <a:r>
              <a:rPr lang="en-US" b="1" dirty="0" smtClean="0"/>
              <a:t>(C</a:t>
            </a:r>
            <a:r>
              <a:rPr lang="en-US" b="1" baseline="-25000" dirty="0" smtClean="0"/>
              <a:t>12</a:t>
            </a:r>
            <a:r>
              <a:rPr lang="en-US" b="1" dirty="0" smtClean="0"/>
              <a:t>H</a:t>
            </a:r>
            <a:r>
              <a:rPr lang="en-US" b="1" baseline="-25000" dirty="0" smtClean="0"/>
              <a:t>22</a:t>
            </a:r>
            <a:r>
              <a:rPr lang="en-US" b="1" dirty="0" smtClean="0"/>
              <a:t>O</a:t>
            </a:r>
            <a:r>
              <a:rPr lang="en-US" b="1" baseline="-25000" dirty="0" smtClean="0"/>
              <a:t>11</a:t>
            </a:r>
            <a:r>
              <a:rPr lang="en-US" b="1" dirty="0" smtClean="0"/>
              <a:t>)</a:t>
            </a:r>
            <a:endParaRPr lang="en-US" b="1" dirty="0"/>
          </a:p>
        </p:txBody>
      </p:sp>
      <p:sp>
        <p:nvSpPr>
          <p:cNvPr id="6" name="Rectangle 5"/>
          <p:cNvSpPr/>
          <p:nvPr/>
        </p:nvSpPr>
        <p:spPr>
          <a:xfrm>
            <a:off x="3886200" y="41148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b="1" dirty="0" smtClean="0"/>
              <a:t>Glucose</a:t>
            </a:r>
            <a:br>
              <a:rPr lang="en-US" b="1" dirty="0" smtClean="0"/>
            </a:br>
            <a:r>
              <a:rPr lang="en-US" b="1" dirty="0" smtClean="0"/>
              <a:t>(C</a:t>
            </a:r>
            <a:r>
              <a:rPr lang="en-US" b="1" baseline="-25000" dirty="0" smtClean="0"/>
              <a:t>6</a:t>
            </a:r>
            <a:r>
              <a:rPr lang="en-US" b="1" dirty="0" smtClean="0"/>
              <a:t>H</a:t>
            </a:r>
            <a:r>
              <a:rPr lang="en-US" b="1" baseline="-25000" dirty="0" smtClean="0"/>
              <a:t>12</a:t>
            </a:r>
            <a:r>
              <a:rPr lang="en-US" b="1" dirty="0" smtClean="0"/>
              <a:t>O</a:t>
            </a:r>
            <a:r>
              <a:rPr lang="en-US" b="1" baseline="-25000" dirty="0" smtClean="0"/>
              <a:t>6</a:t>
            </a:r>
            <a:r>
              <a:rPr lang="en-US" b="1" dirty="0" smtClean="0"/>
              <a:t>)</a:t>
            </a:r>
            <a:endParaRPr lang="en-US" b="1" dirty="0"/>
          </a:p>
        </p:txBody>
      </p:sp>
      <p:sp>
        <p:nvSpPr>
          <p:cNvPr id="7" name="Rectangle 6"/>
          <p:cNvSpPr/>
          <p:nvPr/>
        </p:nvSpPr>
        <p:spPr>
          <a:xfrm>
            <a:off x="6019800" y="41148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b="1" dirty="0" smtClean="0"/>
              <a:t>Fructose</a:t>
            </a:r>
            <a:br>
              <a:rPr lang="en-US" b="1" dirty="0" smtClean="0"/>
            </a:br>
            <a:r>
              <a:rPr lang="en-US" b="1" dirty="0" smtClean="0"/>
              <a:t>(C</a:t>
            </a:r>
            <a:r>
              <a:rPr lang="en-US" b="1" baseline="-25000" dirty="0" smtClean="0"/>
              <a:t>6</a:t>
            </a:r>
            <a:r>
              <a:rPr lang="en-US" b="1" dirty="0" smtClean="0"/>
              <a:t>H</a:t>
            </a:r>
            <a:r>
              <a:rPr lang="en-US" b="1" baseline="-25000" dirty="0" smtClean="0"/>
              <a:t>12</a:t>
            </a:r>
            <a:r>
              <a:rPr lang="en-US" b="1" dirty="0" smtClean="0"/>
              <a:t>O</a:t>
            </a:r>
            <a:r>
              <a:rPr lang="en-US" b="1" baseline="-25000" dirty="0" smtClean="0"/>
              <a:t>6</a:t>
            </a:r>
            <a:r>
              <a:rPr lang="en-US" b="1" dirty="0" smtClean="0"/>
              <a:t>)</a:t>
            </a:r>
            <a:endParaRPr lang="en-US" b="1" dirty="0"/>
          </a:p>
        </p:txBody>
      </p:sp>
      <p:sp>
        <p:nvSpPr>
          <p:cNvPr id="8" name="Rectangle 7"/>
          <p:cNvSpPr/>
          <p:nvPr/>
        </p:nvSpPr>
        <p:spPr>
          <a:xfrm>
            <a:off x="3962400" y="2743200"/>
            <a:ext cx="10390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 smtClean="0"/>
              <a:t>Sucrase</a:t>
            </a:r>
            <a:endParaRPr lang="en-US" b="1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Every chemical reaction between molecules involves bond breaking and bond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forming</a:t>
            </a:r>
          </a:p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 initial energy needed to start a chemical reaction is called the free energy of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activation, or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activation energy (E</a:t>
            </a:r>
            <a:r>
              <a:rPr lang="en-US" sz="2800" b="1" baseline="-25000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Activation energy is often supplied in the form of thermal energy that the reactant molecules absorb from their surroundings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smtClean="0">
                <a:solidFill>
                  <a:srgbClr val="FF0000"/>
                </a:solidFill>
                <a:effectLst/>
              </a:rPr>
              <a:t>The Activation Energy Barrier</a:t>
            </a:r>
            <a:endParaRPr lang="en-US" b="0" dirty="0">
              <a:solidFill>
                <a:srgbClr val="FF0000"/>
              </a:solidFill>
              <a:effectLst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metabolic pathway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begins with a specific molecule and ends with a product</a:t>
            </a: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Each step is catalyzed by a specific enzyme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0" dirty="0" smtClean="0">
                <a:solidFill>
                  <a:schemeClr val="accent2"/>
                </a:solidFill>
                <a:effectLst/>
              </a:rPr>
              <a:t>Organization of the Chemistry of Life into Metabolic Pathways</a:t>
            </a:r>
            <a:endParaRPr lang="en-US" b="0" dirty="0">
              <a:solidFill>
                <a:schemeClr val="accent2"/>
              </a:solidFill>
              <a:effectLst/>
            </a:endParaRPr>
          </a:p>
        </p:txBody>
      </p:sp>
      <p:pic>
        <p:nvPicPr>
          <p:cNvPr id="4" name="Picture 20" descr="08_UN01MetabolicPathway-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810000"/>
            <a:ext cx="8548687" cy="185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1371600" y="3886200"/>
            <a:ext cx="12698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Enzyme 1</a:t>
            </a:r>
            <a:endParaRPr lang="en-US" b="1" dirty="0"/>
          </a:p>
        </p:txBody>
      </p:sp>
      <p:sp>
        <p:nvSpPr>
          <p:cNvPr id="6" name="Rectangle 5"/>
          <p:cNvSpPr/>
          <p:nvPr/>
        </p:nvSpPr>
        <p:spPr>
          <a:xfrm>
            <a:off x="3810000" y="3886200"/>
            <a:ext cx="12698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Enzyme 2</a:t>
            </a:r>
            <a:endParaRPr lang="en-US" b="1" dirty="0"/>
          </a:p>
        </p:txBody>
      </p:sp>
      <p:sp>
        <p:nvSpPr>
          <p:cNvPr id="7" name="Rectangle 6"/>
          <p:cNvSpPr/>
          <p:nvPr/>
        </p:nvSpPr>
        <p:spPr>
          <a:xfrm>
            <a:off x="6324600" y="3886200"/>
            <a:ext cx="12698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Enzyme 3</a:t>
            </a:r>
            <a:endParaRPr lang="en-US" b="1" dirty="0"/>
          </a:p>
        </p:txBody>
      </p:sp>
      <p:sp>
        <p:nvSpPr>
          <p:cNvPr id="8" name="Rectangle 7"/>
          <p:cNvSpPr/>
          <p:nvPr/>
        </p:nvSpPr>
        <p:spPr>
          <a:xfrm>
            <a:off x="609600" y="4953000"/>
            <a:ext cx="1295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/>
              <a:t>Starting</a:t>
            </a:r>
            <a:br>
              <a:rPr lang="en-US" b="1" dirty="0" smtClean="0"/>
            </a:br>
            <a:r>
              <a:rPr lang="en-US" b="1" dirty="0" smtClean="0"/>
              <a:t>molecule</a:t>
            </a:r>
            <a:endParaRPr lang="en-US" b="1" dirty="0"/>
          </a:p>
        </p:txBody>
      </p:sp>
      <p:sp>
        <p:nvSpPr>
          <p:cNvPr id="9" name="Rectangle 8"/>
          <p:cNvSpPr/>
          <p:nvPr/>
        </p:nvSpPr>
        <p:spPr>
          <a:xfrm>
            <a:off x="685800" y="4267200"/>
            <a:ext cx="3433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A</a:t>
            </a:r>
            <a:endParaRPr lang="en-US" b="1" dirty="0"/>
          </a:p>
        </p:txBody>
      </p:sp>
      <p:sp>
        <p:nvSpPr>
          <p:cNvPr id="10" name="Rectangle 9"/>
          <p:cNvSpPr/>
          <p:nvPr/>
        </p:nvSpPr>
        <p:spPr>
          <a:xfrm>
            <a:off x="3200400" y="4267200"/>
            <a:ext cx="3177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B</a:t>
            </a:r>
            <a:endParaRPr lang="en-US" b="1" dirty="0"/>
          </a:p>
        </p:txBody>
      </p:sp>
      <p:sp>
        <p:nvSpPr>
          <p:cNvPr id="11" name="Rectangle 10"/>
          <p:cNvSpPr/>
          <p:nvPr/>
        </p:nvSpPr>
        <p:spPr>
          <a:xfrm>
            <a:off x="5638800" y="4267200"/>
            <a:ext cx="3449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C</a:t>
            </a:r>
            <a:endParaRPr lang="en-US" b="1" dirty="0"/>
          </a:p>
        </p:txBody>
      </p:sp>
      <p:sp>
        <p:nvSpPr>
          <p:cNvPr id="12" name="Rectangle 11"/>
          <p:cNvSpPr/>
          <p:nvPr/>
        </p:nvSpPr>
        <p:spPr>
          <a:xfrm>
            <a:off x="8077200" y="4343400"/>
            <a:ext cx="3577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D</a:t>
            </a:r>
            <a:endParaRPr lang="en-US" b="1" dirty="0"/>
          </a:p>
        </p:txBody>
      </p:sp>
      <p:sp>
        <p:nvSpPr>
          <p:cNvPr id="13" name="Rectangle 12"/>
          <p:cNvSpPr/>
          <p:nvPr/>
        </p:nvSpPr>
        <p:spPr>
          <a:xfrm>
            <a:off x="1524000" y="4572000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Reaction 1</a:t>
            </a:r>
            <a:endParaRPr lang="en-US" b="1" dirty="0"/>
          </a:p>
        </p:txBody>
      </p:sp>
      <p:sp>
        <p:nvSpPr>
          <p:cNvPr id="14" name="Rectangle 13"/>
          <p:cNvSpPr/>
          <p:nvPr/>
        </p:nvSpPr>
        <p:spPr>
          <a:xfrm>
            <a:off x="3810000" y="4572000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Reaction 2</a:t>
            </a:r>
            <a:endParaRPr lang="en-US" b="1" dirty="0"/>
          </a:p>
        </p:txBody>
      </p:sp>
      <p:sp>
        <p:nvSpPr>
          <p:cNvPr id="15" name="Rectangle 14"/>
          <p:cNvSpPr/>
          <p:nvPr/>
        </p:nvSpPr>
        <p:spPr>
          <a:xfrm>
            <a:off x="6324600" y="4572000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Reaction 3</a:t>
            </a:r>
            <a:endParaRPr lang="en-US" b="1" dirty="0"/>
          </a:p>
        </p:txBody>
      </p:sp>
      <p:sp>
        <p:nvSpPr>
          <p:cNvPr id="16" name="Rectangle 15"/>
          <p:cNvSpPr/>
          <p:nvPr/>
        </p:nvSpPr>
        <p:spPr>
          <a:xfrm>
            <a:off x="7848600" y="4876800"/>
            <a:ext cx="10438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Product</a:t>
            </a:r>
            <a:endParaRPr lang="en-US" b="1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0" dirty="0" smtClean="0">
                <a:solidFill>
                  <a:srgbClr val="FF0000"/>
                </a:solidFill>
                <a:effectLst/>
              </a:rPr>
              <a:t>How Enzymes Lower the E</a:t>
            </a:r>
            <a:r>
              <a:rPr lang="en-US" b="0" baseline="-25000" dirty="0" smtClean="0">
                <a:solidFill>
                  <a:srgbClr val="FF0000"/>
                </a:solidFill>
                <a:effectLst/>
              </a:rPr>
              <a:t>A</a:t>
            </a:r>
            <a:r>
              <a:rPr lang="en-US" b="0" dirty="0" smtClean="0">
                <a:solidFill>
                  <a:srgbClr val="FF0000"/>
                </a:solidFill>
                <a:effectLst/>
              </a:rPr>
              <a:t> Barrier</a:t>
            </a:r>
            <a:endParaRPr lang="en-US" b="0" dirty="0">
              <a:solidFill>
                <a:srgbClr val="FF0000"/>
              </a:solidFill>
              <a:effectLst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Enzymes catalyze reactions by lowering the E</a:t>
            </a:r>
            <a:r>
              <a:rPr lang="en-US" sz="3200" baseline="-25000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barrier</a:t>
            </a:r>
          </a:p>
          <a:p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Enzymes do not affect the change in free energy (∆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); instead, they hasten reactions that would occur eventually</a:t>
            </a:r>
          </a:p>
          <a:p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0" dirty="0" smtClean="0">
                <a:solidFill>
                  <a:srgbClr val="FF0000"/>
                </a:solidFill>
                <a:effectLst/>
              </a:rPr>
              <a:t>How Enzymes Lower the E</a:t>
            </a:r>
            <a:r>
              <a:rPr lang="en-US" b="0" baseline="-25000" dirty="0" smtClean="0">
                <a:solidFill>
                  <a:srgbClr val="FF0000"/>
                </a:solidFill>
                <a:effectLst/>
              </a:rPr>
              <a:t>A</a:t>
            </a:r>
            <a:r>
              <a:rPr lang="en-US" b="0" dirty="0" smtClean="0">
                <a:solidFill>
                  <a:srgbClr val="FF0000"/>
                </a:solidFill>
                <a:effectLst/>
              </a:rPr>
              <a:t> Barrier</a:t>
            </a:r>
            <a:endParaRPr lang="en-US" dirty="0"/>
          </a:p>
        </p:txBody>
      </p:sp>
      <p:pic>
        <p:nvPicPr>
          <p:cNvPr id="4" name="Picture 34" descr="08_13EnzymeActivation-U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17949" y="1481138"/>
            <a:ext cx="6508101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2057400" y="1600200"/>
            <a:ext cx="1295400" cy="8733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1400" b="1" dirty="0" smtClean="0"/>
              <a:t>Course of</a:t>
            </a:r>
            <a:br>
              <a:rPr lang="en-US" sz="1400" b="1" dirty="0" smtClean="0"/>
            </a:br>
            <a:r>
              <a:rPr lang="en-US" sz="1400" b="1" dirty="0" smtClean="0"/>
              <a:t>reaction</a:t>
            </a:r>
            <a:br>
              <a:rPr lang="en-US" sz="1400" b="1" dirty="0" smtClean="0"/>
            </a:br>
            <a:r>
              <a:rPr lang="en-US" sz="1400" b="1" dirty="0" smtClean="0"/>
              <a:t>without</a:t>
            </a:r>
            <a:br>
              <a:rPr lang="en-US" sz="1400" b="1" dirty="0" smtClean="0"/>
            </a:br>
            <a:r>
              <a:rPr lang="en-US" sz="1400" b="1" dirty="0" smtClean="0"/>
              <a:t>enzyme</a:t>
            </a:r>
            <a:endParaRPr lang="en-US" sz="1400" b="1" dirty="0"/>
          </a:p>
        </p:txBody>
      </p:sp>
      <p:sp>
        <p:nvSpPr>
          <p:cNvPr id="6" name="Rectangle 5"/>
          <p:cNvSpPr/>
          <p:nvPr/>
        </p:nvSpPr>
        <p:spPr>
          <a:xfrm>
            <a:off x="4572000" y="1600200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b="1" dirty="0" smtClean="0"/>
              <a:t>E</a:t>
            </a:r>
            <a:r>
              <a:rPr lang="en-US" sz="1400" b="1" baseline="-25000" dirty="0" smtClean="0"/>
              <a:t>A</a:t>
            </a:r>
            <a:r>
              <a:rPr lang="en-US" sz="1400" b="1" dirty="0" smtClean="0"/>
              <a:t/>
            </a:r>
            <a:br>
              <a:rPr lang="en-US" sz="1400" b="1" dirty="0" smtClean="0"/>
            </a:br>
            <a:r>
              <a:rPr lang="en-US" sz="1400" b="1" dirty="0" smtClean="0"/>
              <a:t>without</a:t>
            </a:r>
            <a:br>
              <a:rPr lang="en-US" sz="1400" b="1" dirty="0" smtClean="0"/>
            </a:br>
            <a:r>
              <a:rPr lang="en-US" sz="1400" b="1" dirty="0" smtClean="0"/>
              <a:t>enzyme</a:t>
            </a:r>
            <a:endParaRPr lang="en-US" sz="1400" b="1" dirty="0"/>
          </a:p>
        </p:txBody>
      </p:sp>
      <p:sp>
        <p:nvSpPr>
          <p:cNvPr id="7" name="Rectangle 6"/>
          <p:cNvSpPr/>
          <p:nvPr/>
        </p:nvSpPr>
        <p:spPr>
          <a:xfrm>
            <a:off x="5791200" y="1676400"/>
            <a:ext cx="4572000" cy="67941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n-US" sz="1400" b="1" dirty="0" smtClean="0">
                <a:solidFill>
                  <a:srgbClr val="EF1A23"/>
                </a:solidFill>
              </a:rPr>
              <a:t>E</a:t>
            </a:r>
            <a:r>
              <a:rPr lang="en-US" sz="1400" b="1" baseline="-25000" dirty="0" smtClean="0">
                <a:solidFill>
                  <a:srgbClr val="EF1A23"/>
                </a:solidFill>
              </a:rPr>
              <a:t>A</a:t>
            </a:r>
            <a:r>
              <a:rPr lang="en-US" sz="1400" b="1" dirty="0" smtClean="0">
                <a:solidFill>
                  <a:srgbClr val="EF1A23"/>
                </a:solidFill>
              </a:rPr>
              <a:t> with</a:t>
            </a:r>
            <a:br>
              <a:rPr lang="en-US" sz="1400" b="1" dirty="0" smtClean="0">
                <a:solidFill>
                  <a:srgbClr val="EF1A23"/>
                </a:solidFill>
              </a:rPr>
            </a:br>
            <a:r>
              <a:rPr lang="en-US" sz="1400" b="1" dirty="0" smtClean="0">
                <a:solidFill>
                  <a:srgbClr val="EF1A23"/>
                </a:solidFill>
              </a:rPr>
              <a:t>enzyme</a:t>
            </a:r>
            <a:br>
              <a:rPr lang="en-US" sz="1400" b="1" dirty="0" smtClean="0">
                <a:solidFill>
                  <a:srgbClr val="EF1A23"/>
                </a:solidFill>
              </a:rPr>
            </a:br>
            <a:r>
              <a:rPr lang="en-US" sz="1400" b="1" dirty="0" smtClean="0">
                <a:solidFill>
                  <a:srgbClr val="EF1A23"/>
                </a:solidFill>
              </a:rPr>
              <a:t>is lower</a:t>
            </a:r>
            <a:endParaRPr lang="en-US" sz="1400" b="1" dirty="0">
              <a:solidFill>
                <a:srgbClr val="EF1A23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971800" y="3505200"/>
            <a:ext cx="4572000" cy="67941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n-US" sz="1400" b="1" dirty="0" smtClean="0">
                <a:solidFill>
                  <a:srgbClr val="EF1A23"/>
                </a:solidFill>
              </a:rPr>
              <a:t>Course of</a:t>
            </a:r>
            <a:br>
              <a:rPr lang="en-US" sz="1400" b="1" dirty="0" smtClean="0">
                <a:solidFill>
                  <a:srgbClr val="EF1A23"/>
                </a:solidFill>
              </a:rPr>
            </a:br>
            <a:r>
              <a:rPr lang="en-US" sz="1400" b="1" dirty="0" smtClean="0">
                <a:solidFill>
                  <a:srgbClr val="EF1A23"/>
                </a:solidFill>
              </a:rPr>
              <a:t>reaction</a:t>
            </a:r>
            <a:br>
              <a:rPr lang="en-US" sz="1400" b="1" dirty="0" smtClean="0">
                <a:solidFill>
                  <a:srgbClr val="EF1A23"/>
                </a:solidFill>
              </a:rPr>
            </a:br>
            <a:r>
              <a:rPr lang="en-US" sz="1400" b="1" dirty="0" smtClean="0">
                <a:solidFill>
                  <a:srgbClr val="EF1A23"/>
                </a:solidFill>
              </a:rPr>
              <a:t>with enzyme</a:t>
            </a:r>
            <a:endParaRPr lang="en-US" sz="1400" b="1" dirty="0">
              <a:solidFill>
                <a:srgbClr val="EF1A23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362200" y="3124200"/>
            <a:ext cx="1026243" cy="2916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sz="1400" b="1" dirty="0" smtClean="0"/>
              <a:t>Reactants</a:t>
            </a:r>
            <a:endParaRPr lang="en-US" sz="1400" b="1" dirty="0"/>
          </a:p>
        </p:txBody>
      </p:sp>
      <p:sp>
        <p:nvSpPr>
          <p:cNvPr id="10" name="Rectangle 9"/>
          <p:cNvSpPr/>
          <p:nvPr/>
        </p:nvSpPr>
        <p:spPr>
          <a:xfrm>
            <a:off x="6172200" y="3505200"/>
            <a:ext cx="4572000" cy="48551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n-US" sz="1400" b="1" dirty="0" smtClean="0">
                <a:sym typeface="Symbol" pitchFamily="18" charset="2"/>
              </a:rPr>
              <a:t></a:t>
            </a:r>
            <a:r>
              <a:rPr lang="en-US" sz="1400" b="1" i="1" dirty="0" smtClean="0"/>
              <a:t>G</a:t>
            </a:r>
            <a:r>
              <a:rPr lang="en-US" sz="1400" b="1" dirty="0" smtClean="0"/>
              <a:t> is unaffected</a:t>
            </a:r>
            <a:br>
              <a:rPr lang="en-US" sz="1400" b="1" dirty="0" smtClean="0"/>
            </a:br>
            <a:r>
              <a:rPr lang="en-US" sz="1400" b="1" dirty="0" smtClean="0"/>
              <a:t>by enzyme</a:t>
            </a:r>
            <a:endParaRPr lang="en-US" sz="1400" b="1" dirty="0"/>
          </a:p>
        </p:txBody>
      </p:sp>
      <p:sp>
        <p:nvSpPr>
          <p:cNvPr id="11" name="Rectangle 10"/>
          <p:cNvSpPr/>
          <p:nvPr/>
        </p:nvSpPr>
        <p:spPr>
          <a:xfrm>
            <a:off x="6477000" y="5410200"/>
            <a:ext cx="1160895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b="1" dirty="0" smtClean="0"/>
              <a:t>Products</a:t>
            </a:r>
            <a:endParaRPr lang="en-US" b="1" dirty="0"/>
          </a:p>
        </p:txBody>
      </p:sp>
      <p:sp>
        <p:nvSpPr>
          <p:cNvPr id="12" name="Rectangle 11"/>
          <p:cNvSpPr/>
          <p:nvPr/>
        </p:nvSpPr>
        <p:spPr>
          <a:xfrm rot="16200000">
            <a:off x="873059" y="3698941"/>
            <a:ext cx="1491114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b="1" dirty="0" smtClean="0"/>
              <a:t>Free energy</a:t>
            </a:r>
            <a:endParaRPr lang="en-US" b="1" dirty="0"/>
          </a:p>
        </p:txBody>
      </p:sp>
      <p:sp>
        <p:nvSpPr>
          <p:cNvPr id="13" name="Rectangle 12"/>
          <p:cNvSpPr/>
          <p:nvPr/>
        </p:nvSpPr>
        <p:spPr>
          <a:xfrm>
            <a:off x="2590800" y="5410200"/>
            <a:ext cx="2866490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b="1" dirty="0" smtClean="0"/>
              <a:t>Progress of the reaction</a:t>
            </a:r>
            <a:endParaRPr lang="en-US" b="1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reactant that an enzyme acts on is called the enzyme’s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substrate 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enzyme binds to its substrate, forming an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enzyme-substrate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complex</a:t>
            </a:r>
          </a:p>
          <a:p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active site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is the region on the enzyme where the substrate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binds</a:t>
            </a: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35000"/>
              </a:spcBef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Induced fit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of a substrate brings chemical groups of the active site into positions that enhance their ability to catalyze the reaction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0" dirty="0" smtClean="0">
                <a:solidFill>
                  <a:srgbClr val="FF0000"/>
                </a:solidFill>
                <a:effectLst/>
              </a:rPr>
              <a:t>Substrate Specificity of Enzymes</a:t>
            </a:r>
            <a:endParaRPr lang="en-US" b="0" dirty="0">
              <a:solidFill>
                <a:srgbClr val="FF0000"/>
              </a:solidFill>
              <a:effectLst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0" dirty="0" smtClean="0">
                <a:solidFill>
                  <a:srgbClr val="FF0000"/>
                </a:solidFill>
                <a:effectLst/>
              </a:rPr>
              <a:t>Substrate Specificity of Enzymes</a:t>
            </a:r>
            <a:endParaRPr lang="en-US" dirty="0"/>
          </a:p>
        </p:txBody>
      </p:sp>
      <p:pic>
        <p:nvPicPr>
          <p:cNvPr id="4" name="Picture 24" descr="08_14InducedFit-U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498882"/>
            <a:ext cx="8229600" cy="4490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381000" y="1752600"/>
            <a:ext cx="1239442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b="1" dirty="0" smtClean="0"/>
              <a:t>Substrate</a:t>
            </a:r>
            <a:endParaRPr lang="en-US" b="1" dirty="0"/>
          </a:p>
        </p:txBody>
      </p:sp>
      <p:sp>
        <p:nvSpPr>
          <p:cNvPr id="6" name="Rectangle 5"/>
          <p:cNvSpPr/>
          <p:nvPr/>
        </p:nvSpPr>
        <p:spPr>
          <a:xfrm>
            <a:off x="914400" y="2971800"/>
            <a:ext cx="1337226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b="1" dirty="0" smtClean="0"/>
              <a:t>Active site</a:t>
            </a:r>
            <a:endParaRPr lang="en-US" b="1" dirty="0"/>
          </a:p>
        </p:txBody>
      </p:sp>
      <p:sp>
        <p:nvSpPr>
          <p:cNvPr id="7" name="Rectangle 6"/>
          <p:cNvSpPr/>
          <p:nvPr/>
        </p:nvSpPr>
        <p:spPr>
          <a:xfrm>
            <a:off x="2133600" y="5181600"/>
            <a:ext cx="1050288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b="1" dirty="0" smtClean="0"/>
              <a:t>Enzyme</a:t>
            </a:r>
            <a:endParaRPr lang="en-US" b="1" dirty="0"/>
          </a:p>
        </p:txBody>
      </p:sp>
      <p:sp>
        <p:nvSpPr>
          <p:cNvPr id="8" name="Rectangle 7"/>
          <p:cNvSpPr/>
          <p:nvPr/>
        </p:nvSpPr>
        <p:spPr>
          <a:xfrm>
            <a:off x="5334000" y="5334000"/>
            <a:ext cx="4572000" cy="5909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n-US" b="1" dirty="0" smtClean="0"/>
              <a:t>Enzyme-substrate</a:t>
            </a:r>
            <a:br>
              <a:rPr lang="en-US" b="1" dirty="0" smtClean="0"/>
            </a:br>
            <a:r>
              <a:rPr lang="en-US" b="1" dirty="0" smtClean="0"/>
              <a:t>complex</a:t>
            </a:r>
            <a:endParaRPr lang="en-US" b="1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In an enzymatic reaction, the substrate binds to the active site of the enzyme</a:t>
            </a: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The active site can lower an E</a:t>
            </a:r>
            <a:r>
              <a:rPr lang="en-US" sz="3200" baseline="-25000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barrier by</a:t>
            </a:r>
          </a:p>
          <a:p>
            <a:pPr marL="990600" lvl="1" indent="-317500">
              <a:spcBef>
                <a:spcPct val="18000"/>
              </a:spcBef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Orienting substrates correctly</a:t>
            </a:r>
          </a:p>
          <a:p>
            <a:pPr marL="990600" lvl="1" indent="-317500">
              <a:spcBef>
                <a:spcPct val="18000"/>
              </a:spcBef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Straining substrate bonds</a:t>
            </a:r>
          </a:p>
          <a:p>
            <a:pPr marL="990600" lvl="1" indent="-317500">
              <a:spcBef>
                <a:spcPct val="18000"/>
              </a:spcBef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Providing a favorable microenvironment</a:t>
            </a:r>
          </a:p>
          <a:p>
            <a:pPr marL="990600" lvl="1" indent="-317500">
              <a:spcBef>
                <a:spcPct val="18000"/>
              </a:spcBef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Covalently bonding to the substrate</a:t>
            </a:r>
          </a:p>
          <a:p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0" dirty="0" smtClean="0">
                <a:solidFill>
                  <a:srgbClr val="FF0000"/>
                </a:solidFill>
                <a:effectLst/>
              </a:rPr>
              <a:t>Catalysis in the Enzyme’s Active Site</a:t>
            </a:r>
            <a:endParaRPr lang="en-US" b="0" dirty="0">
              <a:solidFill>
                <a:srgbClr val="FF0000"/>
              </a:solidFill>
              <a:effectLst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0" dirty="0" smtClean="0">
                <a:solidFill>
                  <a:srgbClr val="FF0000"/>
                </a:solidFill>
                <a:effectLst/>
              </a:rPr>
              <a:t>Catalysis in the Enzyme’s Active Site</a:t>
            </a:r>
            <a:endParaRPr lang="en-US" dirty="0"/>
          </a:p>
        </p:txBody>
      </p:sp>
      <p:pic>
        <p:nvPicPr>
          <p:cNvPr id="4" name="Picture 40" descr="08_15CatalyticCycle_3-U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24415" y="1481138"/>
            <a:ext cx="5695169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762000" y="1447800"/>
            <a:ext cx="2584362" cy="2916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sz="1400" b="1" dirty="0" smtClean="0"/>
              <a:t>Substrates enter active site.</a:t>
            </a:r>
            <a:endParaRPr lang="en-US" sz="1400" b="1" dirty="0"/>
          </a:p>
        </p:txBody>
      </p:sp>
      <p:sp>
        <p:nvSpPr>
          <p:cNvPr id="6" name="Rectangle 5"/>
          <p:cNvSpPr/>
          <p:nvPr/>
        </p:nvSpPr>
        <p:spPr>
          <a:xfrm>
            <a:off x="1066800" y="1981200"/>
            <a:ext cx="1096775" cy="2916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sz="1400" b="1" dirty="0" smtClean="0"/>
              <a:t>Substrates</a:t>
            </a:r>
            <a:endParaRPr lang="en-US" sz="1400" b="1" dirty="0"/>
          </a:p>
        </p:txBody>
      </p:sp>
      <p:sp>
        <p:nvSpPr>
          <p:cNvPr id="7" name="Rectangle 6"/>
          <p:cNvSpPr/>
          <p:nvPr/>
        </p:nvSpPr>
        <p:spPr>
          <a:xfrm>
            <a:off x="3886200" y="2590800"/>
            <a:ext cx="4572000" cy="42934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n-US" sz="1200" b="1" dirty="0" smtClean="0"/>
              <a:t>Enzyme-substrate</a:t>
            </a:r>
            <a:br>
              <a:rPr lang="en-US" sz="1200" b="1" dirty="0" smtClean="0"/>
            </a:br>
            <a:r>
              <a:rPr lang="en-US" sz="1200" b="1" dirty="0" smtClean="0"/>
              <a:t>complex</a:t>
            </a:r>
            <a:endParaRPr lang="en-US" sz="1200" b="1" dirty="0"/>
          </a:p>
        </p:txBody>
      </p:sp>
      <p:sp>
        <p:nvSpPr>
          <p:cNvPr id="8" name="Rectangle 7"/>
          <p:cNvSpPr/>
          <p:nvPr/>
        </p:nvSpPr>
        <p:spPr>
          <a:xfrm>
            <a:off x="5562600" y="1752600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b="1" dirty="0" smtClean="0"/>
              <a:t>Substrates are held</a:t>
            </a:r>
            <a:br>
              <a:rPr lang="en-US" sz="1400" b="1" dirty="0" smtClean="0"/>
            </a:br>
            <a:r>
              <a:rPr lang="en-US" sz="1400" b="1" dirty="0" smtClean="0"/>
              <a:t>in active site by weak</a:t>
            </a:r>
            <a:br>
              <a:rPr lang="en-US" sz="1400" b="1" dirty="0" smtClean="0"/>
            </a:br>
            <a:r>
              <a:rPr lang="en-US" sz="1400" b="1" dirty="0" smtClean="0"/>
              <a:t>interactions.</a:t>
            </a:r>
            <a:endParaRPr lang="en-US" sz="1400" dirty="0"/>
          </a:p>
        </p:txBody>
      </p:sp>
      <p:sp>
        <p:nvSpPr>
          <p:cNvPr id="9" name="Rectangle 8"/>
          <p:cNvSpPr/>
          <p:nvPr/>
        </p:nvSpPr>
        <p:spPr>
          <a:xfrm>
            <a:off x="6096000" y="3124200"/>
            <a:ext cx="4572000" cy="67941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n-US" sz="1400" b="1" dirty="0" smtClean="0"/>
              <a:t>Active site can</a:t>
            </a:r>
            <a:br>
              <a:rPr lang="en-US" sz="1400" b="1" dirty="0" smtClean="0"/>
            </a:br>
            <a:r>
              <a:rPr lang="en-US" sz="1400" b="1" dirty="0" smtClean="0"/>
              <a:t>lower E</a:t>
            </a:r>
            <a:r>
              <a:rPr lang="en-US" sz="1400" b="1" baseline="-25000" dirty="0" smtClean="0"/>
              <a:t>A</a:t>
            </a:r>
            <a:r>
              <a:rPr lang="en-US" sz="1400" b="1" dirty="0" smtClean="0"/>
              <a:t> and speed</a:t>
            </a:r>
            <a:br>
              <a:rPr lang="en-US" sz="1400" b="1" dirty="0" smtClean="0"/>
            </a:br>
            <a:r>
              <a:rPr lang="en-US" sz="1400" b="1" dirty="0" smtClean="0"/>
              <a:t>up a reaction.</a:t>
            </a:r>
            <a:endParaRPr lang="en-US" sz="1400" b="1" dirty="0"/>
          </a:p>
        </p:txBody>
      </p:sp>
      <p:sp>
        <p:nvSpPr>
          <p:cNvPr id="10" name="Rectangle 9"/>
          <p:cNvSpPr/>
          <p:nvPr/>
        </p:nvSpPr>
        <p:spPr>
          <a:xfrm>
            <a:off x="5257800" y="5105400"/>
            <a:ext cx="4572000" cy="67941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n-US" sz="1400" b="1" dirty="0" smtClean="0"/>
              <a:t>Substrates are</a:t>
            </a:r>
            <a:br>
              <a:rPr lang="en-US" sz="1400" b="1" dirty="0" smtClean="0"/>
            </a:br>
            <a:r>
              <a:rPr lang="en-US" sz="1400" b="1" dirty="0" smtClean="0"/>
              <a:t>converted to</a:t>
            </a:r>
            <a:br>
              <a:rPr lang="en-US" sz="1400" b="1" dirty="0" smtClean="0"/>
            </a:br>
            <a:r>
              <a:rPr lang="en-US" sz="1400" b="1" dirty="0" smtClean="0"/>
              <a:t>products.</a:t>
            </a:r>
            <a:endParaRPr lang="en-US" sz="1400" b="1" dirty="0"/>
          </a:p>
        </p:txBody>
      </p:sp>
      <p:sp>
        <p:nvSpPr>
          <p:cNvPr id="11" name="Rectangle 10"/>
          <p:cNvSpPr/>
          <p:nvPr/>
        </p:nvSpPr>
        <p:spPr>
          <a:xfrm>
            <a:off x="3886200" y="5867400"/>
            <a:ext cx="944489" cy="2916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sz="1400" b="1" dirty="0" smtClean="0"/>
              <a:t>Products</a:t>
            </a:r>
            <a:endParaRPr lang="en-US" sz="1400" b="1" dirty="0"/>
          </a:p>
        </p:txBody>
      </p:sp>
      <p:sp>
        <p:nvSpPr>
          <p:cNvPr id="13" name="Rectangle 12"/>
          <p:cNvSpPr/>
          <p:nvPr/>
        </p:nvSpPr>
        <p:spPr>
          <a:xfrm>
            <a:off x="-1981200" y="3048000"/>
            <a:ext cx="4572000" cy="12557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1400" b="1" dirty="0" smtClean="0"/>
              <a:t>Active</a:t>
            </a:r>
            <a:br>
              <a:rPr lang="en-US" sz="1400" b="1" dirty="0" smtClean="0"/>
            </a:br>
            <a:r>
              <a:rPr lang="en-US" sz="1400" b="1" dirty="0" smtClean="0"/>
              <a:t>site is</a:t>
            </a:r>
            <a:br>
              <a:rPr lang="en-US" sz="1400" b="1" dirty="0" smtClean="0"/>
            </a:br>
            <a:r>
              <a:rPr lang="en-US" sz="1400" b="1" dirty="0" smtClean="0"/>
              <a:t>available</a:t>
            </a:r>
            <a:br>
              <a:rPr lang="en-US" sz="1400" b="1" dirty="0" smtClean="0"/>
            </a:br>
            <a:r>
              <a:rPr lang="en-US" sz="1400" b="1" dirty="0" smtClean="0"/>
              <a:t>for two new</a:t>
            </a:r>
            <a:br>
              <a:rPr lang="en-US" sz="1400" b="1" dirty="0" smtClean="0"/>
            </a:br>
            <a:r>
              <a:rPr lang="en-US" sz="1400" b="1" dirty="0" smtClean="0"/>
              <a:t>substrate</a:t>
            </a:r>
            <a:br>
              <a:rPr lang="en-US" sz="1400" b="1" dirty="0" smtClean="0"/>
            </a:br>
            <a:r>
              <a:rPr lang="en-US" sz="1400" b="1" dirty="0" smtClean="0"/>
              <a:t>molecules.</a:t>
            </a:r>
            <a:endParaRPr lang="en-US" sz="1400" b="1" dirty="0"/>
          </a:p>
        </p:txBody>
      </p:sp>
      <p:sp>
        <p:nvSpPr>
          <p:cNvPr id="14" name="Rectangle 13"/>
          <p:cNvSpPr/>
          <p:nvPr/>
        </p:nvSpPr>
        <p:spPr>
          <a:xfrm>
            <a:off x="2590800" y="4495800"/>
            <a:ext cx="859531" cy="2862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sz="1400" b="1" dirty="0" smtClean="0"/>
              <a:t>Enzyme</a:t>
            </a:r>
            <a:endParaRPr lang="en-US" sz="1400" b="1" dirty="0"/>
          </a:p>
        </p:txBody>
      </p:sp>
      <p:sp>
        <p:nvSpPr>
          <p:cNvPr id="15" name="Rectangle 14"/>
          <p:cNvSpPr/>
          <p:nvPr/>
        </p:nvSpPr>
        <p:spPr>
          <a:xfrm>
            <a:off x="-533400" y="5029200"/>
            <a:ext cx="4572000" cy="4855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1400" b="1" dirty="0" smtClean="0"/>
              <a:t>Products are</a:t>
            </a:r>
            <a:br>
              <a:rPr lang="en-US" sz="1400" b="1" dirty="0" smtClean="0"/>
            </a:br>
            <a:r>
              <a:rPr lang="en-US" sz="1400" b="1" dirty="0" smtClean="0"/>
              <a:t>released.</a:t>
            </a:r>
            <a:endParaRPr lang="en-US" sz="1400" b="1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An enzyme’s activity can be affected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by</a:t>
            </a:r>
          </a:p>
          <a:p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990600" lvl="1" indent="-317500">
              <a:spcBef>
                <a:spcPct val="18000"/>
              </a:spcBef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General environmental factors, such as temperature and pH</a:t>
            </a:r>
          </a:p>
          <a:p>
            <a:pPr marL="990600" lvl="1" indent="-317500">
              <a:spcBef>
                <a:spcPct val="18000"/>
              </a:spcBef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Chemicals that specifically influence the enzyme</a:t>
            </a:r>
          </a:p>
          <a:p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0" dirty="0" smtClean="0">
                <a:solidFill>
                  <a:srgbClr val="FF0000"/>
                </a:solidFill>
                <a:effectLst/>
              </a:rPr>
              <a:t>Effects of Local Conditions on Enzyme Activity</a:t>
            </a:r>
            <a:endParaRPr lang="en-US" b="0" dirty="0">
              <a:solidFill>
                <a:srgbClr val="FF0000"/>
              </a:solidFill>
              <a:effectLst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Each enzyme has an optimal temperature in which it can function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Each enzyme has an optimal pH in which it can function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Optimal conditions favor the most active shape for the enzyme molecule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smtClean="0">
                <a:solidFill>
                  <a:srgbClr val="FF0000"/>
                </a:solidFill>
                <a:effectLst/>
              </a:rPr>
              <a:t>Effects of Temperature and pH</a:t>
            </a:r>
            <a:endParaRPr lang="en-US" b="0" dirty="0">
              <a:solidFill>
                <a:srgbClr val="FF0000"/>
              </a:solidFill>
              <a:effectLst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7" descr="08_16bEnzymeEnviroFactor-U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501817"/>
            <a:ext cx="8229600" cy="4484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1524000" y="15240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 smtClean="0"/>
              <a:t>Optimal pH for pepsin</a:t>
            </a:r>
            <a:br>
              <a:rPr lang="en-US" b="1" dirty="0" smtClean="0"/>
            </a:br>
            <a:r>
              <a:rPr lang="en-US" b="1" dirty="0" smtClean="0"/>
              <a:t>(stomach</a:t>
            </a:r>
            <a:br>
              <a:rPr lang="en-US" b="1" dirty="0" smtClean="0"/>
            </a:br>
            <a:r>
              <a:rPr lang="en-US" b="1" dirty="0" smtClean="0"/>
              <a:t>enzyme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486400" y="14478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 smtClean="0"/>
              <a:t>Optimal pH for </a:t>
            </a:r>
            <a:r>
              <a:rPr lang="en-US" b="1" dirty="0" err="1" smtClean="0"/>
              <a:t>trypsin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(intestinal</a:t>
            </a:r>
            <a:br>
              <a:rPr lang="en-US" b="1" dirty="0" smtClean="0"/>
            </a:br>
            <a:r>
              <a:rPr lang="en-US" b="1" dirty="0" smtClean="0"/>
              <a:t>enzyme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 rot="5400000">
            <a:off x="92572" y="3412628"/>
            <a:ext cx="1957587" cy="3139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en-US" b="1" dirty="0" smtClean="0"/>
              <a:t>Rate of reaction</a:t>
            </a:r>
            <a:endParaRPr lang="en-US" b="1" dirty="0"/>
          </a:p>
        </p:txBody>
      </p:sp>
      <p:sp>
        <p:nvSpPr>
          <p:cNvPr id="8" name="Rectangle 7"/>
          <p:cNvSpPr/>
          <p:nvPr/>
        </p:nvSpPr>
        <p:spPr>
          <a:xfrm>
            <a:off x="2590800" y="5257800"/>
            <a:ext cx="3401893" cy="3139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en-US" b="1" dirty="0" smtClean="0"/>
              <a:t>Optimal pH for two enzymes</a:t>
            </a:r>
            <a:endParaRPr lang="en-US" b="1" dirty="0"/>
          </a:p>
        </p:txBody>
      </p:sp>
      <p:sp>
        <p:nvSpPr>
          <p:cNvPr id="9" name="Rectangle 8"/>
          <p:cNvSpPr/>
          <p:nvPr/>
        </p:nvSpPr>
        <p:spPr>
          <a:xfrm>
            <a:off x="4191000" y="4800600"/>
            <a:ext cx="500458" cy="3139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en-US" b="1" dirty="0" smtClean="0"/>
              <a:t>pH</a:t>
            </a:r>
            <a:endParaRPr lang="en-US" b="1" dirty="0"/>
          </a:p>
        </p:txBody>
      </p:sp>
      <p:sp>
        <p:nvSpPr>
          <p:cNvPr id="10" name="Text Box 17"/>
          <p:cNvSpPr txBox="1">
            <a:spLocks noChangeArrowheads="1"/>
          </p:cNvSpPr>
          <p:nvPr/>
        </p:nvSpPr>
        <p:spPr bwMode="auto">
          <a:xfrm>
            <a:off x="1295400" y="4648200"/>
            <a:ext cx="173038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80000"/>
              </a:lnSpc>
            </a:pPr>
            <a:r>
              <a:rPr lang="en-US" sz="2200" b="1" dirty="0"/>
              <a:t>0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886200" y="4724400"/>
            <a:ext cx="330540" cy="3139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en-US" b="1" dirty="0" smtClean="0"/>
              <a:t>4</a:t>
            </a:r>
            <a:endParaRPr lang="en-US" b="1" dirty="0"/>
          </a:p>
        </p:txBody>
      </p:sp>
      <p:sp>
        <p:nvSpPr>
          <p:cNvPr id="12" name="Rectangle 11"/>
          <p:cNvSpPr/>
          <p:nvPr/>
        </p:nvSpPr>
        <p:spPr>
          <a:xfrm>
            <a:off x="7848600" y="4800600"/>
            <a:ext cx="476412" cy="3139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en-US" b="1" dirty="0" smtClean="0"/>
              <a:t>10</a:t>
            </a:r>
            <a:endParaRPr lang="en-US" b="1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Cofactors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are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nonprotein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enzyme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helpers</a:t>
            </a:r>
          </a:p>
          <a:p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Cofactors may be inorganic (such as a metal in ionic form) or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organic</a:t>
            </a:r>
          </a:p>
          <a:p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An organic cofactor is called a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coenzyme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Coenzymes include vitamins</a:t>
            </a:r>
            <a:endParaRPr lang="en-US" sz="32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smtClean="0">
                <a:solidFill>
                  <a:srgbClr val="FF0000"/>
                </a:solidFill>
                <a:effectLst/>
              </a:rPr>
              <a:t>Cofactors</a:t>
            </a:r>
            <a:endParaRPr lang="en-US" b="0" dirty="0">
              <a:solidFill>
                <a:srgbClr val="FF0000"/>
              </a:solidFill>
              <a:effectLst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Catabolic pathways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release energy by breaking down complex molecules into simpler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compounds</a:t>
            </a:r>
          </a:p>
          <a:p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Cellular respiration, the breakdown of glucose in the presence of oxygen, is an example of a pathway of catabolism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smtClean="0">
                <a:solidFill>
                  <a:schemeClr val="accent2"/>
                </a:solidFill>
                <a:effectLst/>
              </a:rPr>
              <a:t>Metabolic Pathways</a:t>
            </a:r>
            <a:endParaRPr lang="en-US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Competitive inhibitors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bind to the active site of an enzyme, competing with the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substrate</a:t>
            </a:r>
          </a:p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Noncompetitive inhibitors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bind to another part of an enzyme, causing the enzyme to change shape and making the active site less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effective</a:t>
            </a:r>
          </a:p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Examples of inhibitors include toxins, poisons, pesticides, and antibiotics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smtClean="0">
                <a:solidFill>
                  <a:srgbClr val="FF0000"/>
                </a:solidFill>
                <a:effectLst/>
              </a:rPr>
              <a:t>Enzyme Inhibitors</a:t>
            </a:r>
            <a:endParaRPr lang="en-US" b="0" dirty="0">
              <a:solidFill>
                <a:srgbClr val="FF0000"/>
              </a:solidFill>
              <a:effectLst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6" descr="08_17EnzymeInhibition-U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707263"/>
            <a:ext cx="8229600" cy="4073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685800" y="1752600"/>
            <a:ext cx="1933543" cy="3139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en-US" b="1" dirty="0"/>
              <a:t>Normal binding</a:t>
            </a:r>
            <a:endParaRPr lang="en-US" b="1" dirty="0"/>
          </a:p>
        </p:txBody>
      </p:sp>
      <p:sp>
        <p:nvSpPr>
          <p:cNvPr id="6" name="Rectangle 5"/>
          <p:cNvSpPr/>
          <p:nvPr/>
        </p:nvSpPr>
        <p:spPr>
          <a:xfrm>
            <a:off x="3200400" y="1676400"/>
            <a:ext cx="2680542" cy="3139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en-US" b="1" dirty="0"/>
              <a:t>Competitive inhibition</a:t>
            </a:r>
            <a:endParaRPr lang="en-US" b="1" dirty="0"/>
          </a:p>
        </p:txBody>
      </p:sp>
      <p:sp>
        <p:nvSpPr>
          <p:cNvPr id="7" name="Rectangle 6"/>
          <p:cNvSpPr/>
          <p:nvPr/>
        </p:nvSpPr>
        <p:spPr>
          <a:xfrm>
            <a:off x="6400800" y="16764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Noncompetitive</a:t>
            </a:r>
            <a:br>
              <a:rPr lang="en-US" b="1" dirty="0"/>
            </a:br>
            <a:r>
              <a:rPr lang="en-US" b="1" dirty="0"/>
              <a:t>      inhibition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105400" y="3048000"/>
            <a:ext cx="4572000" cy="5909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n-US" b="1" dirty="0"/>
              <a:t>Competitive</a:t>
            </a:r>
            <a:br>
              <a:rPr lang="en-US" b="1" dirty="0"/>
            </a:br>
            <a:r>
              <a:rPr lang="en-US" b="1" dirty="0"/>
              <a:t>inhibitor</a:t>
            </a:r>
            <a:endParaRPr lang="en-US" b="1" dirty="0"/>
          </a:p>
        </p:txBody>
      </p:sp>
      <p:sp>
        <p:nvSpPr>
          <p:cNvPr id="9" name="Rectangle 8"/>
          <p:cNvSpPr/>
          <p:nvPr/>
        </p:nvSpPr>
        <p:spPr>
          <a:xfrm>
            <a:off x="6248400" y="5029200"/>
            <a:ext cx="4572000" cy="5909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n-US" b="1" dirty="0"/>
              <a:t>Noncompetitive</a:t>
            </a:r>
            <a:br>
              <a:rPr lang="en-US" b="1" dirty="0"/>
            </a:br>
            <a:r>
              <a:rPr lang="en-US" b="1" dirty="0"/>
              <a:t>inhibitor</a:t>
            </a:r>
            <a:endParaRPr lang="en-US" b="1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81000" indent="-381000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Enzymes are proteins encoded by genes</a:t>
            </a:r>
          </a:p>
          <a:p>
            <a:pPr marL="381000" indent="-381000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Changes (mutations) in genes lead to changes in amino acid composition of an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enzyme</a:t>
            </a:r>
          </a:p>
          <a:p>
            <a:pPr marL="381000" indent="-381000"/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381000" indent="-381000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Altered amino acids in enzymes may alter their substrate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specificity</a:t>
            </a:r>
          </a:p>
          <a:p>
            <a:pPr marL="381000" indent="-381000"/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381000" indent="-381000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Under new environmental conditions a novel form of an enzyme might be favored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smtClean="0">
                <a:solidFill>
                  <a:srgbClr val="FF0000"/>
                </a:solidFill>
                <a:effectLst/>
              </a:rPr>
              <a:t>The Evolution of Enzymes</a:t>
            </a:r>
            <a:endParaRPr lang="en-US" b="0" dirty="0">
              <a:solidFill>
                <a:srgbClr val="FF0000"/>
              </a:solidFill>
              <a:effectLst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Chemical chaos would result if a cell’s metabolic pathways were not tightly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regulated</a:t>
            </a:r>
          </a:p>
          <a:p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A cell does this by switching on or off the genes that encode specific enzymes or by regulating the activity of enzymes</a:t>
            </a:r>
          </a:p>
          <a:p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 </a:t>
            </a:r>
            <a:r>
              <a:rPr lang="en-US" b="0" dirty="0" smtClean="0">
                <a:solidFill>
                  <a:srgbClr val="FF0000"/>
                </a:solidFill>
                <a:effectLst/>
              </a:rPr>
              <a:t>Regulation of enzyme activity helps control metabolism</a:t>
            </a:r>
            <a:endParaRPr lang="en-US" b="0" dirty="0">
              <a:solidFill>
                <a:srgbClr val="FF0000"/>
              </a:solidFill>
              <a:effectLst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Allosteric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regulation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may either inhibit or stimulate an enzyme’s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activity</a:t>
            </a:r>
          </a:p>
          <a:p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Allosteric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regulation occurs when a regulatory molecule binds to a protein at one site and affects the protein’s function at another site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0" dirty="0" err="1" smtClean="0">
                <a:solidFill>
                  <a:srgbClr val="FF0000"/>
                </a:solidFill>
                <a:effectLst/>
              </a:rPr>
              <a:t>Allosteric</a:t>
            </a:r>
            <a:r>
              <a:rPr lang="en-US" b="0" dirty="0" smtClean="0">
                <a:solidFill>
                  <a:srgbClr val="FF0000"/>
                </a:solidFill>
                <a:effectLst/>
              </a:rPr>
              <a:t> Regulation of Enzymes</a:t>
            </a:r>
            <a:endParaRPr lang="en-US" b="0" dirty="0">
              <a:solidFill>
                <a:srgbClr val="FF0000"/>
              </a:solidFill>
              <a:effectLst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Most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allosterically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regulated enzymes are made from polypeptide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subunits</a:t>
            </a:r>
          </a:p>
          <a:p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Each enzyme has active and inactive forms</a:t>
            </a: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The binding of an activator stabilizes the active form of the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enzyme</a:t>
            </a:r>
          </a:p>
          <a:p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The binding of an inhibitor stabilizes the inactive form of the enzyme</a:t>
            </a:r>
          </a:p>
          <a:p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0" dirty="0" err="1" smtClean="0">
                <a:solidFill>
                  <a:srgbClr val="FF0000"/>
                </a:solidFill>
                <a:effectLst/>
              </a:rPr>
              <a:t>Allosteric</a:t>
            </a:r>
            <a:r>
              <a:rPr lang="en-US" b="0" dirty="0" smtClean="0">
                <a:solidFill>
                  <a:srgbClr val="FF0000"/>
                </a:solidFill>
                <a:effectLst/>
              </a:rPr>
              <a:t> Activation and Inhibition</a:t>
            </a:r>
            <a:endParaRPr lang="en-US" b="0" dirty="0">
              <a:solidFill>
                <a:srgbClr val="FF0000"/>
              </a:solidFill>
              <a:effectLst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0" dirty="0" err="1" smtClean="0">
                <a:solidFill>
                  <a:srgbClr val="FF0000"/>
                </a:solidFill>
                <a:effectLst/>
              </a:rPr>
              <a:t>Allosteric</a:t>
            </a:r>
            <a:r>
              <a:rPr lang="en-US" b="0" dirty="0" smtClean="0">
                <a:solidFill>
                  <a:srgbClr val="FF0000"/>
                </a:solidFill>
                <a:effectLst/>
              </a:rPr>
              <a:t> Activation and Inhibition</a:t>
            </a:r>
            <a:endParaRPr lang="en-US" dirty="0"/>
          </a:p>
        </p:txBody>
      </p:sp>
      <p:pic>
        <p:nvPicPr>
          <p:cNvPr id="4" name="Picture 31" descr="08_19aAllostericReg-U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23686" y="1481138"/>
            <a:ext cx="4496627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2667000" y="1524000"/>
            <a:ext cx="4035079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b="1" dirty="0" err="1" smtClean="0"/>
              <a:t>Allosteric</a:t>
            </a:r>
            <a:r>
              <a:rPr lang="en-US" b="1" dirty="0" smtClean="0"/>
              <a:t> activators and inhibitors</a:t>
            </a:r>
            <a:endParaRPr lang="en-US" b="1" dirty="0"/>
          </a:p>
        </p:txBody>
      </p:sp>
      <p:sp>
        <p:nvSpPr>
          <p:cNvPr id="6" name="Rectangle 5"/>
          <p:cNvSpPr/>
          <p:nvPr/>
        </p:nvSpPr>
        <p:spPr>
          <a:xfrm>
            <a:off x="1600200" y="2438400"/>
            <a:ext cx="4572000" cy="48551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n-US" sz="1400" b="1" dirty="0" err="1" smtClean="0"/>
              <a:t>Allosteric</a:t>
            </a:r>
            <a:r>
              <a:rPr lang="en-US" sz="1400" b="1" dirty="0" smtClean="0"/>
              <a:t> enzyme</a:t>
            </a:r>
            <a:br>
              <a:rPr lang="en-US" sz="1400" b="1" dirty="0" smtClean="0"/>
            </a:br>
            <a:r>
              <a:rPr lang="en-US" sz="1400" b="1" dirty="0" smtClean="0"/>
              <a:t>with four subunits</a:t>
            </a:r>
            <a:endParaRPr lang="en-US" sz="1400" b="1" dirty="0"/>
          </a:p>
        </p:txBody>
      </p:sp>
      <p:sp>
        <p:nvSpPr>
          <p:cNvPr id="7" name="Rectangle 6"/>
          <p:cNvSpPr/>
          <p:nvPr/>
        </p:nvSpPr>
        <p:spPr>
          <a:xfrm>
            <a:off x="2133600" y="1981200"/>
            <a:ext cx="4572000" cy="37317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000" b="1" dirty="0" smtClean="0"/>
              <a:t>Active site</a:t>
            </a:r>
            <a:br>
              <a:rPr lang="en-US" sz="1000" b="1" dirty="0" smtClean="0"/>
            </a:br>
            <a:r>
              <a:rPr lang="en-US" sz="1000" b="1" dirty="0" smtClean="0"/>
              <a:t>(one of four)</a:t>
            </a:r>
            <a:endParaRPr lang="en-US" sz="1000" b="1" dirty="0"/>
          </a:p>
        </p:txBody>
      </p:sp>
      <p:sp>
        <p:nvSpPr>
          <p:cNvPr id="8" name="Rectangle 7"/>
          <p:cNvSpPr/>
          <p:nvPr/>
        </p:nvSpPr>
        <p:spPr>
          <a:xfrm>
            <a:off x="4025215" y="3244334"/>
            <a:ext cx="96212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/>
              <a:t>Activator</a:t>
            </a:r>
            <a:endParaRPr lang="en-US" sz="1400" dirty="0"/>
          </a:p>
        </p:txBody>
      </p:sp>
      <p:sp>
        <p:nvSpPr>
          <p:cNvPr id="9" name="Rectangle 8"/>
          <p:cNvSpPr/>
          <p:nvPr/>
        </p:nvSpPr>
        <p:spPr>
          <a:xfrm>
            <a:off x="5029200" y="3429000"/>
            <a:ext cx="2063385" cy="2916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sz="1400" b="1" dirty="0" smtClean="0"/>
              <a:t>Stabilized active form</a:t>
            </a:r>
            <a:endParaRPr lang="en-US" sz="1400" b="1" dirty="0"/>
          </a:p>
        </p:txBody>
      </p:sp>
      <p:sp>
        <p:nvSpPr>
          <p:cNvPr id="10" name="Rectangle 9"/>
          <p:cNvSpPr/>
          <p:nvPr/>
        </p:nvSpPr>
        <p:spPr>
          <a:xfrm>
            <a:off x="2438400" y="3429000"/>
            <a:ext cx="1476686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b="1" dirty="0" smtClean="0"/>
              <a:t>Active form</a:t>
            </a:r>
            <a:endParaRPr lang="en-US" b="1" dirty="0"/>
          </a:p>
        </p:txBody>
      </p:sp>
      <p:sp>
        <p:nvSpPr>
          <p:cNvPr id="11" name="Rectangle 10"/>
          <p:cNvSpPr/>
          <p:nvPr/>
        </p:nvSpPr>
        <p:spPr>
          <a:xfrm>
            <a:off x="2819400" y="5562600"/>
            <a:ext cx="1656223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b="1" dirty="0" smtClean="0"/>
              <a:t>Inactive form</a:t>
            </a:r>
            <a:endParaRPr lang="en-US" b="1" dirty="0"/>
          </a:p>
        </p:txBody>
      </p:sp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1905000" y="4876800"/>
            <a:ext cx="1471613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600" b="1" dirty="0"/>
              <a:t>Nonfunctional</a:t>
            </a:r>
            <a:br>
              <a:rPr lang="en-US" sz="1600" b="1" dirty="0"/>
            </a:br>
            <a:r>
              <a:rPr lang="en-US" sz="1600" b="1" dirty="0"/>
              <a:t>active site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648200" y="5486400"/>
            <a:ext cx="82266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 smtClean="0"/>
              <a:t>Inhibitor</a:t>
            </a:r>
            <a:endParaRPr lang="en-US" sz="1200" dirty="0"/>
          </a:p>
        </p:txBody>
      </p:sp>
      <p:sp>
        <p:nvSpPr>
          <p:cNvPr id="14" name="Text Box 15"/>
          <p:cNvSpPr txBox="1">
            <a:spLocks noChangeArrowheads="1"/>
          </p:cNvSpPr>
          <p:nvPr/>
        </p:nvSpPr>
        <p:spPr bwMode="auto">
          <a:xfrm>
            <a:off x="5486400" y="5638800"/>
            <a:ext cx="2370138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600" b="1" dirty="0"/>
              <a:t>Stabilized inactive form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743200" y="3962400"/>
            <a:ext cx="974947" cy="2631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sz="1200" b="1" dirty="0" smtClean="0"/>
              <a:t>Oscillation</a:t>
            </a:r>
            <a:endParaRPr lang="en-US" sz="1200" b="1" dirty="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err="1" smtClean="0">
                <a:solidFill>
                  <a:srgbClr val="FF0000"/>
                </a:solidFill>
                <a:effectLst/>
              </a:rPr>
              <a:t>Cooperativity</a:t>
            </a:r>
            <a:endParaRPr lang="en-US" b="0" dirty="0">
              <a:solidFill>
                <a:srgbClr val="FF0000"/>
              </a:solidFill>
              <a:effectLst/>
            </a:endParaRPr>
          </a:p>
        </p:txBody>
      </p:sp>
      <p:pic>
        <p:nvPicPr>
          <p:cNvPr id="4" name="Picture 25" descr="08_19bAllostericReg-U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2413" y="1481138"/>
            <a:ext cx="7259173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1828800" y="1752601"/>
            <a:ext cx="6477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 smtClean="0"/>
              <a:t>Cooperativity</a:t>
            </a:r>
            <a:r>
              <a:rPr lang="en-US" b="1" dirty="0" smtClean="0"/>
              <a:t>: another type of </a:t>
            </a:r>
            <a:r>
              <a:rPr lang="en-US" b="1" dirty="0" err="1" smtClean="0"/>
              <a:t>allosteric</a:t>
            </a:r>
            <a:r>
              <a:rPr lang="en-US" b="1" dirty="0" smtClean="0"/>
              <a:t> activation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886200" y="2286000"/>
            <a:ext cx="1239442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b="1" dirty="0" smtClean="0"/>
              <a:t>Substrate</a:t>
            </a:r>
            <a:endParaRPr lang="en-US" b="1" dirty="0"/>
          </a:p>
        </p:txBody>
      </p:sp>
      <p:sp>
        <p:nvSpPr>
          <p:cNvPr id="7" name="Rectangle 6"/>
          <p:cNvSpPr/>
          <p:nvPr/>
        </p:nvSpPr>
        <p:spPr>
          <a:xfrm>
            <a:off x="1981200" y="5181600"/>
            <a:ext cx="1656223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b="1" dirty="0" smtClean="0"/>
              <a:t>Inactive form</a:t>
            </a:r>
            <a:endParaRPr lang="en-US" b="1" dirty="0"/>
          </a:p>
        </p:txBody>
      </p:sp>
      <p:sp>
        <p:nvSpPr>
          <p:cNvPr id="8" name="Rectangle 7"/>
          <p:cNvSpPr/>
          <p:nvPr/>
        </p:nvSpPr>
        <p:spPr>
          <a:xfrm>
            <a:off x="5715000" y="5105400"/>
            <a:ext cx="4572000" cy="5909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n-US" b="1" dirty="0" smtClean="0"/>
              <a:t>Stabilized active</a:t>
            </a:r>
            <a:br>
              <a:rPr lang="en-US" b="1" dirty="0" smtClean="0"/>
            </a:br>
            <a:r>
              <a:rPr lang="en-US" b="1" dirty="0" smtClean="0"/>
              <a:t>form</a:t>
            </a:r>
            <a:endParaRPr lang="en-US" b="1" dirty="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Cooperativity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is a form of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allosteric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regulation that can amplify enzyme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activity</a:t>
            </a:r>
          </a:p>
          <a:p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One substrate molecule primes an enzyme to act on additional substrate molecules more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readily</a:t>
            </a:r>
          </a:p>
          <a:p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Cooperativity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is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allosteric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because binding by a substrate to one active site affects catalysis in a different active site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err="1" smtClean="0">
                <a:solidFill>
                  <a:srgbClr val="FF0000"/>
                </a:solidFill>
                <a:effectLst/>
              </a:rPr>
              <a:t>Cooperativity</a:t>
            </a:r>
            <a:endParaRPr lang="en-US" dirty="0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Allosteric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regulators are attractive drug candidates for enzyme regulation because of their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specificity</a:t>
            </a:r>
          </a:p>
          <a:p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Inhibition of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proteolytic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enzymes called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caspases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may help management of inappropriate inflammatory responses</a:t>
            </a:r>
          </a:p>
          <a:p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0" dirty="0" smtClean="0">
                <a:solidFill>
                  <a:srgbClr val="FF0000"/>
                </a:solidFill>
                <a:effectLst/>
              </a:rPr>
              <a:t>Identification of </a:t>
            </a:r>
            <a:r>
              <a:rPr lang="en-US" b="0" dirty="0" err="1" smtClean="0">
                <a:solidFill>
                  <a:srgbClr val="FF0000"/>
                </a:solidFill>
                <a:effectLst/>
              </a:rPr>
              <a:t>Allosteric</a:t>
            </a:r>
            <a:r>
              <a:rPr lang="en-US" b="0" dirty="0" smtClean="0">
                <a:solidFill>
                  <a:srgbClr val="FF0000"/>
                </a:solidFill>
                <a:effectLst/>
              </a:rPr>
              <a:t> Regulators</a:t>
            </a:r>
            <a:endParaRPr lang="en-US" b="0" dirty="0">
              <a:solidFill>
                <a:srgbClr val="FF0000"/>
              </a:solidFill>
              <a:effectLst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Anabolic pathways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consume energy to build complex molecules from simpler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ones</a:t>
            </a:r>
          </a:p>
          <a:p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The synthesis of protein from amino acids is an example of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anabolism</a:t>
            </a:r>
          </a:p>
          <a:p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Bioenergetics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is the study of how organisms manage their energy resources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smtClean="0">
                <a:solidFill>
                  <a:schemeClr val="accent2"/>
                </a:solidFill>
                <a:effectLst/>
              </a:rPr>
              <a:t>Metabolic Pathways</a:t>
            </a:r>
            <a:endParaRPr lang="en-US" dirty="0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feedback inhibition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the end product of a metabolic pathway shuts down the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pathway</a:t>
            </a:r>
          </a:p>
          <a:p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Feedback inhibition prevents a cell from wasting chemical resources by synthesizing more product than is needed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smtClean="0">
                <a:solidFill>
                  <a:srgbClr val="FF0000"/>
                </a:solidFill>
                <a:effectLst/>
              </a:rPr>
              <a:t>Feedback Inhibition</a:t>
            </a:r>
            <a:endParaRPr lang="en-US" b="0" dirty="0">
              <a:solidFill>
                <a:srgbClr val="FF0000"/>
              </a:solidFill>
              <a:effectLst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Structures within the cell help bring order to metabolic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pathways</a:t>
            </a:r>
          </a:p>
          <a:p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Some enzymes act as structural components of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membranes</a:t>
            </a:r>
          </a:p>
          <a:p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In eukaryotic cells, some enzymes reside in specific organelles; for example, enzymes for cellular respiration are located in mitochondria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0" dirty="0" smtClean="0">
                <a:solidFill>
                  <a:srgbClr val="FF0000"/>
                </a:solidFill>
                <a:effectLst/>
              </a:rPr>
              <a:t>Specific Localization of Enzymes Within the Cell</a:t>
            </a:r>
            <a:endParaRPr lang="en-US" b="0" dirty="0">
              <a:solidFill>
                <a:srgbClr val="FF0000"/>
              </a:solidFill>
              <a:effectLst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0" dirty="0" smtClean="0">
                <a:solidFill>
                  <a:srgbClr val="FF0000"/>
                </a:solidFill>
                <a:effectLst/>
              </a:rPr>
              <a:t>Mitochondria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Picture 42" descr="08_22_OrganellesStruOrder-U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3786" y="1481138"/>
            <a:ext cx="4316427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3733800" y="2667000"/>
            <a:ext cx="16626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Mitochondria</a:t>
            </a:r>
            <a:endParaRPr lang="en-US" b="1" dirty="0"/>
          </a:p>
        </p:txBody>
      </p:sp>
      <p:sp>
        <p:nvSpPr>
          <p:cNvPr id="6" name="Rectangle 5"/>
          <p:cNvSpPr/>
          <p:nvPr/>
        </p:nvSpPr>
        <p:spPr>
          <a:xfrm>
            <a:off x="2286000" y="3048000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b="1" dirty="0" smtClean="0"/>
              <a:t>The matrix contains</a:t>
            </a:r>
            <a:br>
              <a:rPr lang="en-US" sz="1400" b="1" dirty="0" smtClean="0"/>
            </a:br>
            <a:r>
              <a:rPr lang="en-US" sz="1400" b="1" dirty="0" smtClean="0"/>
              <a:t>enzymes in solution that</a:t>
            </a:r>
            <a:br>
              <a:rPr lang="en-US" sz="1400" b="1" dirty="0" smtClean="0"/>
            </a:br>
            <a:r>
              <a:rPr lang="en-US" sz="1400" b="1" dirty="0" smtClean="0"/>
              <a:t>are involved in one stage</a:t>
            </a:r>
            <a:br>
              <a:rPr lang="en-US" sz="1400" b="1" dirty="0" smtClean="0"/>
            </a:br>
            <a:r>
              <a:rPr lang="en-US" sz="1400" b="1" dirty="0" smtClean="0"/>
              <a:t>of cellular respiration</a:t>
            </a:r>
            <a:endParaRPr lang="en-US" sz="1400" dirty="0"/>
          </a:p>
        </p:txBody>
      </p:sp>
      <p:sp>
        <p:nvSpPr>
          <p:cNvPr id="7" name="Rectangle 6"/>
          <p:cNvSpPr/>
          <p:nvPr/>
        </p:nvSpPr>
        <p:spPr>
          <a:xfrm>
            <a:off x="304800" y="4191000"/>
            <a:ext cx="4572000" cy="11241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1400" b="1" dirty="0" smtClean="0"/>
              <a:t>Enzymes for another</a:t>
            </a:r>
            <a:br>
              <a:rPr lang="en-US" sz="1400" b="1" dirty="0" smtClean="0"/>
            </a:br>
            <a:r>
              <a:rPr lang="en-US" sz="1400" b="1" dirty="0" smtClean="0"/>
              <a:t>stage of cellular</a:t>
            </a:r>
            <a:br>
              <a:rPr lang="en-US" sz="1400" b="1" dirty="0" smtClean="0"/>
            </a:br>
            <a:r>
              <a:rPr lang="en-US" sz="1400" b="1" dirty="0" smtClean="0"/>
              <a:t>respiration are</a:t>
            </a:r>
            <a:br>
              <a:rPr lang="en-US" sz="1400" b="1" dirty="0" smtClean="0"/>
            </a:br>
            <a:r>
              <a:rPr lang="en-US" sz="1400" b="1" dirty="0" smtClean="0"/>
              <a:t>embedded in the</a:t>
            </a:r>
            <a:br>
              <a:rPr lang="en-US" sz="1400" b="1" dirty="0" smtClean="0"/>
            </a:br>
            <a:r>
              <a:rPr lang="en-US" sz="1400" b="1" dirty="0" smtClean="0"/>
              <a:t>inner membrane</a:t>
            </a:r>
            <a:r>
              <a:rPr lang="en-US" b="1" dirty="0" smtClean="0"/>
              <a:t>.</a:t>
            </a:r>
            <a:endParaRPr lang="en-US" b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Energy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is the capacity to cause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change</a:t>
            </a:r>
          </a:p>
          <a:p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Energy exists in various forms, some of which can perform work</a:t>
            </a:r>
          </a:p>
          <a:p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smtClean="0">
                <a:solidFill>
                  <a:schemeClr val="accent2"/>
                </a:solidFill>
                <a:effectLst/>
              </a:rPr>
              <a:t>Forms of Energy</a:t>
            </a:r>
            <a:endParaRPr lang="en-US" b="0" dirty="0">
              <a:solidFill>
                <a:schemeClr val="accent2"/>
              </a:solidFill>
              <a:effectLst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spcBef>
                <a:spcPct val="35000"/>
              </a:spcBef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Kinetic energy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is energy associated with motion</a:t>
            </a:r>
          </a:p>
          <a:p>
            <a:pPr>
              <a:spcBef>
                <a:spcPct val="35000"/>
              </a:spcBef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Heat (thermal energy)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is kinetic energy associated with random movement of atoms or molecules</a:t>
            </a:r>
          </a:p>
          <a:p>
            <a:pPr>
              <a:spcBef>
                <a:spcPct val="35000"/>
              </a:spcBef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Potential energy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is energy that matter possesses because of its location or structure</a:t>
            </a:r>
          </a:p>
          <a:p>
            <a:pPr>
              <a:lnSpc>
                <a:spcPct val="90000"/>
              </a:lnSpc>
              <a:spcBef>
                <a:spcPct val="35000"/>
              </a:spcBef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Chemical energy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is potential energy available    for release in a chemical reaction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>
              <a:spcBef>
                <a:spcPct val="35000"/>
              </a:spcBef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Energy can be converted from one form to another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smtClean="0">
                <a:solidFill>
                  <a:schemeClr val="accent2"/>
                </a:solidFill>
                <a:effectLst/>
              </a:rPr>
              <a:t>Forms of Energy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smtClean="0">
                <a:solidFill>
                  <a:schemeClr val="accent2"/>
                </a:solidFill>
                <a:effectLst/>
              </a:rPr>
              <a:t>Forms of Energy</a:t>
            </a:r>
            <a:endParaRPr lang="en-US" dirty="0"/>
          </a:p>
        </p:txBody>
      </p:sp>
      <p:pic>
        <p:nvPicPr>
          <p:cNvPr id="4" name="Picture 20" descr="08_02EnergyTransformat-U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481138"/>
            <a:ext cx="8000999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304800" y="1447800"/>
            <a:ext cx="4572000" cy="84023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n-US" b="1" dirty="0"/>
              <a:t>A diver has more potential</a:t>
            </a:r>
            <a:br>
              <a:rPr lang="en-US" b="1" dirty="0"/>
            </a:br>
            <a:r>
              <a:rPr lang="en-US" b="1" dirty="0"/>
              <a:t>energy on the platform</a:t>
            </a:r>
            <a:br>
              <a:rPr lang="en-US" b="1" dirty="0"/>
            </a:br>
            <a:r>
              <a:rPr lang="en-US" b="1" dirty="0"/>
              <a:t>than in the water.</a:t>
            </a:r>
            <a:endParaRPr lang="en-US" b="1" dirty="0"/>
          </a:p>
        </p:txBody>
      </p:sp>
      <p:sp>
        <p:nvSpPr>
          <p:cNvPr id="6" name="Rectangle 5"/>
          <p:cNvSpPr/>
          <p:nvPr/>
        </p:nvSpPr>
        <p:spPr>
          <a:xfrm>
            <a:off x="5181600" y="1524000"/>
            <a:ext cx="4572000" cy="84023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n-US" b="1" dirty="0"/>
              <a:t>Diving converts</a:t>
            </a:r>
            <a:br>
              <a:rPr lang="en-US" b="1" dirty="0"/>
            </a:br>
            <a:r>
              <a:rPr lang="en-US" b="1" dirty="0"/>
              <a:t>potential energy to</a:t>
            </a:r>
            <a:br>
              <a:rPr lang="en-US" b="1" dirty="0"/>
            </a:br>
            <a:r>
              <a:rPr lang="en-US" b="1" dirty="0"/>
              <a:t>kinetic energy.</a:t>
            </a:r>
            <a:endParaRPr lang="en-US" b="1" dirty="0"/>
          </a:p>
        </p:txBody>
      </p:sp>
      <p:sp>
        <p:nvSpPr>
          <p:cNvPr id="7" name="Rectangle 6"/>
          <p:cNvSpPr/>
          <p:nvPr/>
        </p:nvSpPr>
        <p:spPr>
          <a:xfrm>
            <a:off x="304800" y="5181600"/>
            <a:ext cx="4572000" cy="84023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n-US" b="1" dirty="0"/>
              <a:t>Climbing up converts the kinetic</a:t>
            </a:r>
            <a:br>
              <a:rPr lang="en-US" b="1" dirty="0"/>
            </a:br>
            <a:r>
              <a:rPr lang="en-US" b="1" dirty="0"/>
              <a:t>energy of muscle movement</a:t>
            </a:r>
            <a:br>
              <a:rPr lang="en-US" b="1" dirty="0"/>
            </a:br>
            <a:r>
              <a:rPr lang="en-US" b="1" dirty="0"/>
              <a:t>to potential energy.</a:t>
            </a:r>
            <a:endParaRPr lang="en-US" b="1" dirty="0"/>
          </a:p>
        </p:txBody>
      </p:sp>
      <p:sp>
        <p:nvSpPr>
          <p:cNvPr id="8" name="Rectangle 7"/>
          <p:cNvSpPr/>
          <p:nvPr/>
        </p:nvSpPr>
        <p:spPr>
          <a:xfrm>
            <a:off x="5029200" y="5257800"/>
            <a:ext cx="3124200" cy="8402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b="1" dirty="0"/>
              <a:t>A diver has less potential</a:t>
            </a:r>
            <a:br>
              <a:rPr lang="en-US" b="1" dirty="0"/>
            </a:br>
            <a:r>
              <a:rPr lang="en-US" b="1" dirty="0"/>
              <a:t>energy in the water</a:t>
            </a:r>
            <a:br>
              <a:rPr lang="en-US" b="1" dirty="0"/>
            </a:br>
            <a:r>
              <a:rPr lang="en-US" b="1" dirty="0"/>
              <a:t>than on the platform.</a:t>
            </a:r>
            <a:endParaRPr lang="en-US" b="1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186</TotalTime>
  <Words>2113</Words>
  <Application>Microsoft Office PowerPoint</Application>
  <PresentationFormat>On-screen Show (4:3)</PresentationFormat>
  <Paragraphs>363</Paragraphs>
  <Slides>62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62</vt:i4>
      </vt:variant>
    </vt:vector>
  </HeadingPairs>
  <TitlesOfParts>
    <vt:vector size="63" baseType="lpstr">
      <vt:lpstr>Concourse</vt:lpstr>
      <vt:lpstr>Chapter 8</vt:lpstr>
      <vt:lpstr>The Energy of Life</vt:lpstr>
      <vt:lpstr>matter and energy</vt:lpstr>
      <vt:lpstr>Organization of the Chemistry of Life into Metabolic Pathways</vt:lpstr>
      <vt:lpstr>Metabolic Pathways</vt:lpstr>
      <vt:lpstr>Metabolic Pathways</vt:lpstr>
      <vt:lpstr>Forms of Energy</vt:lpstr>
      <vt:lpstr>Forms of Energy</vt:lpstr>
      <vt:lpstr>Forms of Energy</vt:lpstr>
      <vt:lpstr>The Laws of Energy Transformation</vt:lpstr>
      <vt:lpstr>The First Law of Thermodynamics</vt:lpstr>
      <vt:lpstr>The Second Law of Thermodynamics</vt:lpstr>
      <vt:lpstr>The Second Law of Thermodynamics</vt:lpstr>
      <vt:lpstr>Biological Order and Disorder</vt:lpstr>
      <vt:lpstr>The free-energy change of a reaction tells us whether or not the reaction occurs spontaneously</vt:lpstr>
      <vt:lpstr>Free-Energy Change, G</vt:lpstr>
      <vt:lpstr>Free-Energy Change, G</vt:lpstr>
      <vt:lpstr>Free Energy, Stability, and Equilibrium</vt:lpstr>
      <vt:lpstr>Free Energy, Stability, and Equilibrium</vt:lpstr>
      <vt:lpstr>Free Energy and Metabolism</vt:lpstr>
      <vt:lpstr>Exergonic and Endergonic Reactions in Metabolism</vt:lpstr>
      <vt:lpstr>Exergonic</vt:lpstr>
      <vt:lpstr>Endergonic</vt:lpstr>
      <vt:lpstr>Equilibrium and Metabolism</vt:lpstr>
      <vt:lpstr>Equilibrium and Metabolism</vt:lpstr>
      <vt:lpstr>Equilibrium and Metabolism</vt:lpstr>
      <vt:lpstr>ATP powers cellular work by coupling exergonic reactions to endergonic reactions</vt:lpstr>
      <vt:lpstr>The Structure and Hydrolysis of ATP</vt:lpstr>
      <vt:lpstr>The structure of ATP </vt:lpstr>
      <vt:lpstr>The hydrolysis of ATP </vt:lpstr>
      <vt:lpstr>ATP </vt:lpstr>
      <vt:lpstr>How the Hydrolysis of ATP Performs Work</vt:lpstr>
      <vt:lpstr>How the Hydrolysis of ATP Performs Work</vt:lpstr>
      <vt:lpstr>How the Hydrolysis of ATP Performs Work</vt:lpstr>
      <vt:lpstr>The Regeneration of ATP</vt:lpstr>
      <vt:lpstr>ATP Cycle</vt:lpstr>
      <vt:lpstr>Enzymes speed up metabolic reactions by lowering energy barriers</vt:lpstr>
      <vt:lpstr>Enzymes</vt:lpstr>
      <vt:lpstr>The Activation Energy Barrier</vt:lpstr>
      <vt:lpstr>How Enzymes Lower the EA Barrier</vt:lpstr>
      <vt:lpstr>How Enzymes Lower the EA Barrier</vt:lpstr>
      <vt:lpstr>Substrate Specificity of Enzymes</vt:lpstr>
      <vt:lpstr>Substrate Specificity of Enzymes</vt:lpstr>
      <vt:lpstr>Catalysis in the Enzyme’s Active Site</vt:lpstr>
      <vt:lpstr>Catalysis in the Enzyme’s Active Site</vt:lpstr>
      <vt:lpstr>Effects of Local Conditions on Enzyme Activity</vt:lpstr>
      <vt:lpstr>Effects of Temperature and pH</vt:lpstr>
      <vt:lpstr>Slide 48</vt:lpstr>
      <vt:lpstr>Cofactors</vt:lpstr>
      <vt:lpstr>Enzyme Inhibitors</vt:lpstr>
      <vt:lpstr>Slide 51</vt:lpstr>
      <vt:lpstr>The Evolution of Enzymes</vt:lpstr>
      <vt:lpstr> Regulation of enzyme activity helps control metabolism</vt:lpstr>
      <vt:lpstr>Allosteric Regulation of Enzymes</vt:lpstr>
      <vt:lpstr>Allosteric Activation and Inhibition</vt:lpstr>
      <vt:lpstr>Allosteric Activation and Inhibition</vt:lpstr>
      <vt:lpstr>Cooperativity</vt:lpstr>
      <vt:lpstr>Cooperativity</vt:lpstr>
      <vt:lpstr>Identification of Allosteric Regulators</vt:lpstr>
      <vt:lpstr>Feedback Inhibition</vt:lpstr>
      <vt:lpstr>Specific Localization of Enzymes Within the Cell</vt:lpstr>
      <vt:lpstr>Mitochondria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 </dc:creator>
  <cp:lastModifiedBy> </cp:lastModifiedBy>
  <cp:revision>71</cp:revision>
  <dcterms:created xsi:type="dcterms:W3CDTF">2013-02-05T00:49:50Z</dcterms:created>
  <dcterms:modified xsi:type="dcterms:W3CDTF">2013-02-05T03:56:16Z</dcterms:modified>
</cp:coreProperties>
</file>